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0" r:id="rId7"/>
    <p:sldId id="258" r:id="rId8"/>
    <p:sldId id="267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E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355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371FDD4-1ACE-4353-829D-0505EA0F4DC5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2021/3/5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pPr algn="r" rtl="0"/>
              <a:t>‹#›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3A96AD4-FA7B-45A4-B8C6-63FF3B17A7BB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4" name="投影片圖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 smtClean="0"/>
              <a:t>按一下以編輯母片文字樣式</a:t>
            </a:r>
          </a:p>
          <a:p>
            <a:pPr lvl="1" rtl="0"/>
            <a:r>
              <a:rPr lang="zh-TW" altLang="en-US" noProof="0" dirty="0" smtClean="0"/>
              <a:t>第二層</a:t>
            </a:r>
          </a:p>
          <a:p>
            <a:pPr lvl="2" rtl="0"/>
            <a:r>
              <a:rPr lang="zh-TW" altLang="en-US" noProof="0" dirty="0" smtClean="0"/>
              <a:t>第三層</a:t>
            </a:r>
          </a:p>
          <a:p>
            <a:pPr lvl="3" rtl="0"/>
            <a:r>
              <a:rPr lang="zh-TW" altLang="en-US" noProof="0" dirty="0" smtClean="0"/>
              <a:t>第四層</a:t>
            </a:r>
          </a:p>
          <a:p>
            <a:pPr lvl="4" rtl="0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A3C37BE-C303-496D-B5CD-85F2937540F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9B422B-3BF5-43B3-9165-CCDB821825AF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95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C7F4-5BF6-457F-99BE-03398AF10899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1826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C7F4-5BF6-457F-99BE-03398AF10899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136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含圖片的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11" name="圖片預留位置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4638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C7F4-5BF6-457F-99BE-03398AF10899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2521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F88363-1F06-484F-8EF8-105DD2962615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50588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C7F4-5BF6-457F-99BE-03398AF10899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58261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C7F4-5BF6-457F-99BE-03398AF10899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69617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5917-AF7F-4360-B651-0C1870BBDB38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231774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807A-A7EC-48A6-8C49-0D504F76532B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196131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B9DC7F4-5BF6-457F-99BE-03398AF10899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84990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B2563F1-500E-408A-A491-AE24D688795F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 rtl="0"/>
            <a:fld id="{0FF54DE5-C571-48E8-A5BC-B369434E2F44}" type="slidenum">
              <a:rPr lang="en-US" altLang="zh-TW" noProof="0" smtClean="0"/>
              <a:t>‹#›</a:t>
            </a:fld>
            <a:endParaRPr lang="en-US" altLang="zh-TW" noProof="0" dirty="0"/>
          </a:p>
        </p:txBody>
      </p:sp>
    </p:spTree>
    <p:extLst>
      <p:ext uri="{BB962C8B-B14F-4D97-AF65-F5344CB8AC3E}">
        <p14:creationId xmlns:p14="http://schemas.microsoft.com/office/powerpoint/2010/main" val="60878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9DC7F4-5BF6-457F-99BE-03398AF10899}" type="datetime1">
              <a:rPr lang="zh-TW" altLang="en-US" smtClean="0"/>
              <a:pPr/>
              <a:t>2021/3/5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F54DE5-C571-48E8-A5BC-B369434E2F4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272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g.google/outreach-initiatives/education/google-workspace-for-educ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google.com/products/workspace-for-education/teaching-and-learning-upgrade" TargetMode="External"/><Relationship Id="rId2" Type="http://schemas.openxmlformats.org/officeDocument/2006/relationships/hyperlink" Target="https://edu.google.com/products/workspace-for-education/education-pl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.google.com/products/workspace-for-education/edition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drive/answer/237510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aiwan.googleblog.com/2020/11/googlestoragechange.html" TargetMode="External"/><Relationship Id="rId2" Type="http://schemas.openxmlformats.org/officeDocument/2006/relationships/hyperlink" Target="https://support.google.com/photos/answer/62207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3805428" cy="2219691"/>
          </a:xfrm>
        </p:spPr>
        <p:txBody>
          <a:bodyPr rtlCol="0" anchor="ctr"/>
          <a:lstStyle/>
          <a:p>
            <a:pPr algn="ctr" rtl="0"/>
            <a:r>
              <a:rPr lang="en-US" altLang="zh-TW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Google</a:t>
            </a: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211646" y="3729269"/>
            <a:ext cx="5734050" cy="921862"/>
          </a:xfrm>
        </p:spPr>
        <p:txBody>
          <a:bodyPr rtlCol="0">
            <a:normAutofit fontScale="92500" lnSpcReduction="10000"/>
          </a:bodyPr>
          <a:lstStyle/>
          <a:p>
            <a:pPr algn="ctr"/>
            <a:r>
              <a:rPr lang="zh-TW" altLang="en-US" b="1" dirty="0"/>
              <a:t>空間政策</a:t>
            </a:r>
            <a:r>
              <a:rPr lang="zh-TW" altLang="en-US" b="1" dirty="0" smtClean="0"/>
              <a:t>調整原因</a:t>
            </a:r>
            <a:endParaRPr lang="en-US" altLang="zh-TW" b="1" dirty="0" smtClean="0"/>
          </a:p>
          <a:p>
            <a:pPr algn="ctr"/>
            <a:r>
              <a:rPr lang="en-US" altLang="zh-TW" b="1" dirty="0" smtClean="0"/>
              <a:t>《</a:t>
            </a:r>
            <a:r>
              <a:rPr lang="zh-TW" altLang="en-US" b="1" dirty="0" smtClean="0"/>
              <a:t>教育版帳號</a:t>
            </a:r>
            <a:r>
              <a:rPr lang="en-US" altLang="zh-TW" b="1" dirty="0"/>
              <a:t>》</a:t>
            </a:r>
          </a:p>
          <a:p>
            <a:pPr algn="ctr"/>
            <a:r>
              <a:rPr lang="zh-TW" altLang="en-US" dirty="0"/>
              <a:t>文件依據</a:t>
            </a:r>
            <a:r>
              <a:rPr lang="en-US" altLang="zh-TW" dirty="0" smtClean="0"/>
              <a:t>2021/2/18 </a:t>
            </a:r>
            <a:r>
              <a:rPr lang="en-US" altLang="zh-TW" dirty="0"/>
              <a:t>Google</a:t>
            </a:r>
            <a:r>
              <a:rPr lang="zh-TW" altLang="en-US" dirty="0"/>
              <a:t>官方公佈訊息製作</a:t>
            </a:r>
          </a:p>
          <a:p>
            <a:pPr algn="ctr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" name="圖片預留位置 3" descr="桌上有攤開的書，背景是模糊的書架" title="範例圖片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5" r="8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政策修改原因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251678" y="1397479"/>
            <a:ext cx="10178322" cy="4482113"/>
          </a:xfrm>
        </p:spPr>
        <p:txBody>
          <a:bodyPr rtlCol="0">
            <a:normAutofit/>
          </a:bodyPr>
          <a:lstStyle/>
          <a:p>
            <a:r>
              <a:rPr lang="zh-TW" altLang="en-US" dirty="0" smtClean="0"/>
              <a:t>過去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免費</a:t>
            </a:r>
            <a:r>
              <a:rPr lang="zh-TW" altLang="en-US" dirty="0"/>
              <a:t>提供</a:t>
            </a:r>
            <a:r>
              <a:rPr lang="zh-TW" altLang="en-US" dirty="0" smtClean="0"/>
              <a:t>無限儲</a:t>
            </a:r>
            <a:r>
              <a:rPr lang="zh-TW" altLang="en-US" dirty="0"/>
              <a:t>存</a:t>
            </a:r>
            <a:r>
              <a:rPr lang="zh-TW" altLang="en-US" dirty="0" smtClean="0"/>
              <a:t>空間，</a:t>
            </a:r>
            <a:r>
              <a:rPr lang="zh-TW" altLang="en-US" dirty="0"/>
              <a:t>給符合條件的學校和大學</a:t>
            </a:r>
            <a:r>
              <a:rPr lang="zh-TW" altLang="en-US" dirty="0" smtClean="0"/>
              <a:t>。</a:t>
            </a:r>
            <a:r>
              <a:rPr lang="zh-TW" altLang="en-US" dirty="0"/>
              <a:t>但是，隨著我們每年為更多的學校和大學提供服務</a:t>
            </a:r>
            <a:r>
              <a:rPr lang="zh-TW" altLang="en-US" dirty="0" smtClean="0"/>
              <a:t>，儲存空間消耗</a:t>
            </a:r>
            <a:r>
              <a:rPr lang="zh-TW" altLang="en-US" dirty="0"/>
              <a:t>也迅速增加。在</a:t>
            </a:r>
            <a:r>
              <a:rPr lang="zh-TW" altLang="en-US" dirty="0" smtClean="0"/>
              <a:t>整個學校機構內部，空間的儲存並未</a:t>
            </a:r>
            <a:r>
              <a:rPr lang="zh-TW" altLang="en-US" dirty="0"/>
              <a:t>得到公平的利用，而</a:t>
            </a:r>
            <a:r>
              <a:rPr lang="zh-TW" altLang="en-US" dirty="0" smtClean="0"/>
              <a:t>學校的管理員通常</a:t>
            </a:r>
            <a:r>
              <a:rPr lang="zh-TW" altLang="en-US" dirty="0"/>
              <a:t>沒有</a:t>
            </a:r>
            <a:r>
              <a:rPr lang="zh-TW" altLang="en-US" dirty="0" smtClean="0"/>
              <a:t>管理所</a:t>
            </a:r>
            <a:r>
              <a:rPr lang="zh-TW" altLang="en-US" dirty="0"/>
              <a:t>需要的工具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為了</a:t>
            </a:r>
            <a:r>
              <a:rPr lang="zh-TW" altLang="en-US" dirty="0"/>
              <a:t>支持學校將來的發展並確保公平分配</a:t>
            </a:r>
            <a:r>
              <a:rPr lang="zh-TW" altLang="en-US" dirty="0" smtClean="0"/>
              <a:t>這一項寶貴的資源</a:t>
            </a:r>
            <a:r>
              <a:rPr lang="zh-TW" altLang="en-US" dirty="0"/>
              <a:t>，我們將實施新</a:t>
            </a:r>
            <a:r>
              <a:rPr lang="zh-TW" altLang="en-US" dirty="0" smtClean="0"/>
              <a:t>的共用儲存空間模式</a:t>
            </a:r>
            <a:r>
              <a:rPr lang="zh-TW" altLang="en-US" dirty="0"/>
              <a:t>，並幫助管理員和學校領導者管理</a:t>
            </a:r>
            <a:r>
              <a:rPr lang="zh-TW" altLang="en-US" dirty="0" smtClean="0"/>
              <a:t>其儲存空間。我們</a:t>
            </a:r>
            <a:r>
              <a:rPr lang="zh-TW" altLang="en-US" dirty="0"/>
              <a:t>預計超過</a:t>
            </a:r>
            <a:r>
              <a:rPr lang="en-US" altLang="zh-TW" dirty="0"/>
              <a:t>99</a:t>
            </a:r>
            <a:r>
              <a:rPr lang="zh-TW" altLang="en-US" dirty="0"/>
              <a:t>％</a:t>
            </a:r>
            <a:r>
              <a:rPr lang="zh-TW" altLang="en-US" dirty="0" smtClean="0"/>
              <a:t>的教育機構將包含在</a:t>
            </a:r>
            <a:r>
              <a:rPr lang="zh-TW" altLang="en-US" dirty="0"/>
              <a:t>新政策提供</a:t>
            </a:r>
            <a:r>
              <a:rPr lang="zh-TW" altLang="en-US" dirty="0" smtClean="0"/>
              <a:t>的共用儲存空間中。</a:t>
            </a:r>
            <a:endParaRPr lang="en-US" altLang="zh-TW" dirty="0" smtClean="0"/>
          </a:p>
          <a:p>
            <a:r>
              <a:rPr lang="zh-TW" altLang="en-US" dirty="0"/>
              <a:t>在過去的十年中，</a:t>
            </a:r>
            <a:r>
              <a:rPr lang="en-US" altLang="zh-TW" dirty="0"/>
              <a:t>Gmail</a:t>
            </a:r>
            <a:r>
              <a:rPr lang="zh-TW" altLang="en-US" dirty="0"/>
              <a:t>，</a:t>
            </a:r>
            <a:r>
              <a:rPr lang="en-US" altLang="zh-TW" dirty="0"/>
              <a:t>Google</a:t>
            </a:r>
            <a:r>
              <a:rPr lang="zh-TW" altLang="en-US" dirty="0"/>
              <a:t>雲端</a:t>
            </a:r>
            <a:r>
              <a:rPr lang="zh-TW" altLang="en-US" dirty="0" smtClean="0"/>
              <a:t>硬碟和相</a:t>
            </a:r>
            <a:r>
              <a:rPr lang="zh-TW" altLang="en-US" dirty="0"/>
              <a:t>冊已幫助數十億人安全地存儲和管理其</a:t>
            </a:r>
            <a:r>
              <a:rPr lang="zh-TW" altLang="en-US" dirty="0" smtClean="0"/>
              <a:t>電子郵件、文件</a:t>
            </a:r>
            <a:r>
              <a:rPr lang="zh-TW" altLang="en-US" dirty="0"/>
              <a:t>、</a:t>
            </a:r>
            <a:r>
              <a:rPr lang="zh-TW" altLang="en-US" dirty="0" smtClean="0"/>
              <a:t>照片、影片等</a:t>
            </a:r>
            <a:r>
              <a:rPr lang="zh-TW" altLang="en-US" dirty="0"/>
              <a:t>。如今</a:t>
            </a:r>
            <a:r>
              <a:rPr lang="zh-TW" altLang="en-US" dirty="0" smtClean="0"/>
              <a:t>，上</a:t>
            </a:r>
            <a:r>
              <a:rPr lang="zh-TW" altLang="en-US" dirty="0"/>
              <a:t>傳的內容比以往任何時候都</a:t>
            </a:r>
            <a:r>
              <a:rPr lang="zh-TW" altLang="en-US" dirty="0" smtClean="0"/>
              <a:t>多，</a:t>
            </a:r>
            <a:r>
              <a:rPr lang="zh-TW" altLang="en-US" dirty="0"/>
              <a:t>每天在</a:t>
            </a:r>
            <a:r>
              <a:rPr lang="en-US" altLang="zh-TW" dirty="0" smtClean="0"/>
              <a:t>Gmail</a:t>
            </a:r>
            <a:r>
              <a:rPr lang="zh-TW" altLang="en-US" dirty="0"/>
              <a:t> 、 </a:t>
            </a:r>
            <a:r>
              <a:rPr lang="zh-TW" altLang="en-US" dirty="0" smtClean="0"/>
              <a:t>雲端硬碟和照</a:t>
            </a:r>
            <a:r>
              <a:rPr lang="zh-TW" altLang="en-US" dirty="0"/>
              <a:t>片</a:t>
            </a:r>
            <a:r>
              <a:rPr lang="zh-TW" altLang="en-US" dirty="0" smtClean="0"/>
              <a:t>中增加</a:t>
            </a:r>
            <a:r>
              <a:rPr lang="zh-TW" altLang="en-US" dirty="0"/>
              <a:t>的內容超過</a:t>
            </a:r>
            <a:r>
              <a:rPr lang="en-US" altLang="zh-TW" dirty="0"/>
              <a:t>430</a:t>
            </a:r>
            <a:r>
              <a:rPr lang="zh-TW" altLang="en-US" dirty="0"/>
              <a:t>萬</a:t>
            </a:r>
            <a:r>
              <a:rPr lang="en-US" altLang="zh-TW" dirty="0"/>
              <a:t>GB</a:t>
            </a:r>
            <a:r>
              <a:rPr lang="zh-TW" altLang="en-US" dirty="0"/>
              <a:t>。我們必須</a:t>
            </a:r>
            <a:r>
              <a:rPr lang="zh-TW" altLang="en-US" dirty="0" smtClean="0"/>
              <a:t>對儲</a:t>
            </a:r>
            <a:r>
              <a:rPr lang="zh-TW" altLang="en-US" dirty="0"/>
              <a:t>存</a:t>
            </a:r>
            <a:r>
              <a:rPr lang="zh-TW" altLang="en-US" dirty="0" smtClean="0"/>
              <a:t>策略</a:t>
            </a:r>
            <a:r>
              <a:rPr lang="zh-TW" altLang="en-US" dirty="0"/>
              <a:t>進行這些更改，以便為我們的用戶提供出色的體驗並與不斷增長的需求保持同步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取</a:t>
            </a:r>
            <a:r>
              <a:rPr lang="zh-TW" altLang="en-US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自 </a:t>
            </a:r>
            <a:r>
              <a:rPr lang="en-US" altLang="zh-TW" dirty="0" smtClean="0">
                <a:hlinkClick r:id="rId2"/>
              </a:rPr>
              <a:t>Google </a:t>
            </a:r>
            <a:r>
              <a:rPr lang="zh-TW" altLang="en-US" dirty="0" smtClean="0">
                <a:hlinkClick r:id="rId2"/>
              </a:rPr>
              <a:t>官方新聞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3805428" cy="2219691"/>
          </a:xfrm>
        </p:spPr>
        <p:txBody>
          <a:bodyPr rtlCol="0" anchor="ctr"/>
          <a:lstStyle/>
          <a:p>
            <a:pPr algn="ctr" rtl="0"/>
            <a:r>
              <a:rPr lang="en-US" altLang="zh-TW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Google</a:t>
            </a: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211646" y="3729270"/>
            <a:ext cx="5734050" cy="455870"/>
          </a:xfrm>
        </p:spPr>
        <p:txBody>
          <a:bodyPr rtlCol="0"/>
          <a:lstStyle/>
          <a:p>
            <a:pPr algn="ctr"/>
            <a:r>
              <a:rPr lang="zh-TW" altLang="en-US" b="1" dirty="0" smtClean="0"/>
              <a:t>變更項目說明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4" name="圖片預留位置 3" descr="桌上有攤開的書，背景是模糊的書架" title="範例圖片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5" r="88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879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952500"/>
          </a:xfrm>
        </p:spPr>
        <p:txBody>
          <a:bodyPr vert="horz" lIns="0" tIns="45720" rIns="0" bIns="45720" rtlCol="0" anchor="b">
            <a:normAutofit/>
          </a:bodyPr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每一教育機構共用空間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104900" y="1362807"/>
            <a:ext cx="9982200" cy="4958861"/>
          </a:xfrm>
        </p:spPr>
        <p:txBody>
          <a:bodyPr rtlCol="0">
            <a:normAutofit/>
          </a:bodyPr>
          <a:lstStyle/>
          <a:p>
            <a:pPr marL="0" indent="0" fontAlgn="base">
              <a:buNone/>
            </a:pPr>
            <a:r>
              <a:rPr lang="zh-TW" altLang="en-US" dirty="0" smtClean="0"/>
              <a:t>全新</a:t>
            </a:r>
            <a:r>
              <a:rPr lang="zh-TW" altLang="en-US" dirty="0"/>
              <a:t>的儲存空間模式，基本上可為各級學校和大學提供 </a:t>
            </a:r>
            <a:r>
              <a:rPr lang="en-US" altLang="zh-TW" dirty="0"/>
              <a:t>100 TB </a:t>
            </a:r>
            <a:r>
              <a:rPr lang="zh-TW" altLang="en-US" dirty="0" smtClean="0"/>
              <a:t>的共用儲存</a:t>
            </a:r>
            <a:r>
              <a:rPr lang="zh-TW" altLang="en-US" dirty="0"/>
              <a:t>空間，讓所有使用者共同使用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 fontAlgn="base">
              <a:buNone/>
            </a:pPr>
            <a:r>
              <a:rPr lang="zh-TW" altLang="en-US" dirty="0" smtClean="0"/>
              <a:t>這個</a:t>
            </a:r>
            <a:r>
              <a:rPr lang="zh-TW" altLang="en-US" dirty="0"/>
              <a:t>新模式提供的儲存空間足以存放 </a:t>
            </a:r>
            <a:r>
              <a:rPr lang="en-US" altLang="zh-TW" dirty="0"/>
              <a:t>1 </a:t>
            </a:r>
            <a:r>
              <a:rPr lang="zh-TW" altLang="en-US" dirty="0"/>
              <a:t>億份文件、</a:t>
            </a:r>
            <a:r>
              <a:rPr lang="en-US" altLang="zh-TW" dirty="0"/>
              <a:t>8 </a:t>
            </a:r>
            <a:r>
              <a:rPr lang="zh-TW" altLang="en-US" dirty="0"/>
              <a:t>百萬份簡報，甚至是總時數 </a:t>
            </a:r>
            <a:r>
              <a:rPr lang="en-US" altLang="zh-TW" dirty="0"/>
              <a:t>40 </a:t>
            </a:r>
            <a:r>
              <a:rPr lang="zh-TW" altLang="en-US" dirty="0"/>
              <a:t>萬小時的影片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 fontAlgn="base">
              <a:buNone/>
            </a:pPr>
            <a:r>
              <a:rPr lang="en-US" altLang="zh-TW" dirty="0" smtClean="0"/>
              <a:t>Google </a:t>
            </a:r>
            <a:r>
              <a:rPr lang="en-US" altLang="zh-TW" dirty="0"/>
              <a:t>Workspace for Education </a:t>
            </a:r>
            <a:r>
              <a:rPr lang="zh-TW" altLang="en-US" dirty="0"/>
              <a:t>的所有版本都將採用這項政策，對現有客戶的生效時間是 </a:t>
            </a:r>
            <a:r>
              <a:rPr lang="en-US" altLang="zh-TW" dirty="0"/>
              <a:t>2022 </a:t>
            </a:r>
            <a:r>
              <a:rPr lang="zh-TW" altLang="en-US" dirty="0"/>
              <a:t>年 </a:t>
            </a:r>
            <a:r>
              <a:rPr lang="en-US" altLang="zh-TW" dirty="0"/>
              <a:t>7 </a:t>
            </a:r>
            <a:r>
              <a:rPr lang="zh-TW" altLang="en-US" dirty="0"/>
              <a:t>月；至於在 </a:t>
            </a:r>
            <a:r>
              <a:rPr lang="en-US" altLang="zh-TW" dirty="0"/>
              <a:t>2022 </a:t>
            </a:r>
            <a:r>
              <a:rPr lang="zh-TW" altLang="en-US" dirty="0"/>
              <a:t>年申請服務的新客戶，同樣也適用此</a:t>
            </a:r>
            <a:r>
              <a:rPr lang="zh-TW" altLang="en-US" dirty="0" smtClean="0"/>
              <a:t>政策。</a:t>
            </a:r>
            <a:endParaRPr lang="en-US" altLang="zh-TW" dirty="0" smtClean="0"/>
          </a:p>
          <a:p>
            <a:pPr marL="0" indent="0" fontAlgn="base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/>
              <a:t>如果需要更多儲存空間，該怎麼辦？</a:t>
            </a:r>
            <a:endParaRPr lang="zh-TW" altLang="en-US" dirty="0"/>
          </a:p>
          <a:p>
            <a:r>
              <a:rPr lang="zh-TW" altLang="en-US" dirty="0"/>
              <a:t>如果機構有超過 </a:t>
            </a:r>
            <a:r>
              <a:rPr lang="en-US" altLang="zh-TW" dirty="0"/>
              <a:t>20,000 </a:t>
            </a:r>
            <a:r>
              <a:rPr lang="zh-TW" altLang="en-US" dirty="0"/>
              <a:t>位學生、教職員、員工或活躍使用者，且遵守</a:t>
            </a:r>
            <a:r>
              <a:rPr lang="en-US" altLang="zh-TW" dirty="0"/>
              <a:t>《</a:t>
            </a:r>
            <a:r>
              <a:rPr lang="zh-TW" altLang="en-US" dirty="0"/>
              <a:t>服務條款</a:t>
            </a:r>
            <a:r>
              <a:rPr lang="en-US" altLang="zh-TW" dirty="0"/>
              <a:t>》</a:t>
            </a:r>
            <a:r>
              <a:rPr lang="zh-TW" altLang="en-US" dirty="0"/>
              <a:t>和</a:t>
            </a:r>
            <a:r>
              <a:rPr lang="en-US" altLang="zh-TW" dirty="0"/>
              <a:t>《</a:t>
            </a:r>
            <a:r>
              <a:rPr lang="zh-TW" altLang="en-US" dirty="0"/>
              <a:t>使用限制政策</a:t>
            </a:r>
            <a:r>
              <a:rPr lang="en-US" altLang="zh-TW" dirty="0"/>
              <a:t>》</a:t>
            </a:r>
            <a:r>
              <a:rPr lang="zh-TW" altLang="en-US" dirty="0"/>
              <a:t>，我們會提供額外的儲存空間。這項程序將在 </a:t>
            </a:r>
            <a:r>
              <a:rPr lang="en-US" altLang="zh-TW" dirty="0"/>
              <a:t>2021 </a:t>
            </a:r>
            <a:r>
              <a:rPr lang="zh-TW" altLang="en-US" dirty="0"/>
              <a:t>年底推出。</a:t>
            </a:r>
          </a:p>
          <a:p>
            <a:r>
              <a:rPr lang="zh-TW" altLang="en-US" dirty="0"/>
              <a:t>如果機構仍需要額外儲存空間，則可透過 </a:t>
            </a:r>
            <a:r>
              <a:rPr lang="en-US" altLang="zh-TW" dirty="0">
                <a:hlinkClick r:id="rId2"/>
              </a:rPr>
              <a:t>Education Plus</a:t>
            </a:r>
            <a:r>
              <a:rPr lang="zh-TW" altLang="en-US" dirty="0"/>
              <a:t> 及 </a:t>
            </a:r>
            <a:r>
              <a:rPr lang="en-US" altLang="zh-TW" dirty="0">
                <a:hlinkClick r:id="rId3"/>
              </a:rPr>
              <a:t>Teaching and Learning Upgrade</a:t>
            </a:r>
            <a:r>
              <a:rPr lang="zh-TW" altLang="en-US" dirty="0"/>
              <a:t> 取得更多儲存空間。當其他版本推出後，您可以選擇升級。</a:t>
            </a:r>
            <a:r>
              <a:rPr lang="zh-TW" altLang="en-US" dirty="0">
                <a:hlinkClick r:id="rId4"/>
              </a:rPr>
              <a:t>版本比較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924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952500"/>
          </a:xfrm>
        </p:spPr>
        <p:txBody>
          <a:bodyPr vert="horz" lIns="0" tIns="45720" rIns="0" bIns="45720" rtlCol="0" anchor="b">
            <a:norm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帳戶儲存空間不再有無限</a:t>
            </a:r>
            <a:r>
              <a:rPr lang="zh-TW" altLang="en-US" dirty="0" smtClean="0">
                <a:solidFill>
                  <a:srgbClr val="FF0000"/>
                </a:solidFill>
              </a:rPr>
              <a:t>容量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104900" y="1362807"/>
            <a:ext cx="9982200" cy="4958861"/>
          </a:xfrm>
        </p:spPr>
        <p:txBody>
          <a:bodyPr rtlCol="0">
            <a:normAutofit/>
          </a:bodyPr>
          <a:lstStyle/>
          <a:p>
            <a:pPr marL="0" indent="0" fontAlgn="base">
              <a:buNone/>
            </a:pPr>
            <a:r>
              <a:rPr lang="zh-TW" altLang="en-US" b="1" dirty="0">
                <a:solidFill>
                  <a:srgbClr val="0070C0"/>
                </a:solidFill>
              </a:rPr>
              <a:t>會佔用</a:t>
            </a:r>
            <a:r>
              <a:rPr lang="zh-TW" altLang="en-US" b="1" dirty="0" smtClean="0">
                <a:solidFill>
                  <a:srgbClr val="0070C0"/>
                </a:solidFill>
              </a:rPr>
              <a:t>空間的項目如下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 marL="457200" indent="-457200" fontAlgn="base">
              <a:buFont typeface="+mj-lt"/>
              <a:buAutoNum type="arabicParenR"/>
            </a:pPr>
            <a:r>
              <a:rPr lang="en-US" altLang="zh-TW" b="1" dirty="0" smtClean="0">
                <a:solidFill>
                  <a:srgbClr val="0070C0"/>
                </a:solidFill>
              </a:rPr>
              <a:t>Google </a:t>
            </a:r>
            <a:r>
              <a:rPr lang="zh-TW" altLang="en-US" b="1" dirty="0">
                <a:solidFill>
                  <a:srgbClr val="0070C0"/>
                </a:solidFill>
              </a:rPr>
              <a:t>雲端硬碟</a:t>
            </a:r>
            <a:r>
              <a:rPr lang="zh-TW" altLang="en-US" b="1" dirty="0"/>
              <a:t>：</a:t>
            </a:r>
            <a:endParaRPr lang="zh-TW" altLang="en-US" dirty="0"/>
          </a:p>
          <a:p>
            <a:pPr lvl="1" fontAlgn="base"/>
            <a:r>
              <a:rPr lang="zh-TW" altLang="en-US" dirty="0"/>
              <a:t>「我的雲端硬碟」中大多數的</a:t>
            </a:r>
            <a:r>
              <a:rPr lang="zh-TW" altLang="en-US" dirty="0" smtClean="0"/>
              <a:t>檔案</a:t>
            </a:r>
            <a:r>
              <a:rPr lang="zh-TW" altLang="en-US" dirty="0"/>
              <a:t>。</a:t>
            </a:r>
          </a:p>
          <a:p>
            <a:pPr lvl="1" fontAlgn="base"/>
            <a:r>
              <a:rPr lang="zh-TW" altLang="en-US" dirty="0"/>
              <a:t>垃圾桶中的項目。</a:t>
            </a:r>
            <a:r>
              <a:rPr lang="zh-TW" altLang="en-US" dirty="0">
                <a:hlinkClick r:id="rId2"/>
              </a:rPr>
              <a:t>瞭解如何清空垃圾桶</a:t>
            </a:r>
            <a:endParaRPr lang="zh-TW" altLang="en-US" dirty="0"/>
          </a:p>
          <a:p>
            <a:pPr marL="457200" indent="-457200" fontAlgn="base">
              <a:buFont typeface="+mj-ea"/>
              <a:buAutoNum type="arabicParenR"/>
            </a:pPr>
            <a:r>
              <a:rPr lang="en-US" altLang="zh-TW" b="1" dirty="0">
                <a:solidFill>
                  <a:srgbClr val="0070C0"/>
                </a:solidFill>
              </a:rPr>
              <a:t>Gmail</a:t>
            </a:r>
            <a:r>
              <a:rPr lang="zh-TW" altLang="en-US" dirty="0"/>
              <a:t>：郵件和附件</a:t>
            </a:r>
            <a:r>
              <a:rPr lang="zh-TW" altLang="en-US" dirty="0" smtClean="0"/>
              <a:t>，含「</a:t>
            </a:r>
            <a:r>
              <a:rPr lang="zh-TW" altLang="en-US" dirty="0"/>
              <a:t>垃圾郵件」和「垃圾桶」資料夾中的</a:t>
            </a:r>
            <a:r>
              <a:rPr lang="zh-TW" altLang="en-US" dirty="0" smtClean="0"/>
              <a:t>項目</a:t>
            </a:r>
            <a:r>
              <a:rPr lang="zh-TW" altLang="en-US" dirty="0"/>
              <a:t>。</a:t>
            </a:r>
          </a:p>
          <a:p>
            <a:pPr marL="457200" indent="-457200" fontAlgn="base">
              <a:buFont typeface="+mj-lt"/>
              <a:buAutoNum type="arabicParenR"/>
            </a:pPr>
            <a:r>
              <a:rPr lang="en-US" altLang="zh-TW" b="1" dirty="0">
                <a:solidFill>
                  <a:srgbClr val="0070C0"/>
                </a:solidFill>
              </a:rPr>
              <a:t>Google </a:t>
            </a:r>
            <a:r>
              <a:rPr lang="zh-TW" altLang="en-US" b="1" dirty="0">
                <a:solidFill>
                  <a:srgbClr val="0070C0"/>
                </a:solidFill>
              </a:rPr>
              <a:t>相簿</a:t>
            </a:r>
            <a:r>
              <a:rPr lang="zh-TW" altLang="en-US" b="1" dirty="0" smtClean="0"/>
              <a:t>：</a:t>
            </a:r>
            <a:endParaRPr lang="zh-TW" altLang="en-US" dirty="0"/>
          </a:p>
          <a:p>
            <a:pPr lvl="1" fontAlgn="base"/>
            <a:r>
              <a:rPr lang="zh-TW" altLang="en-US" dirty="0" smtClean="0"/>
              <a:t>相片分為三種類別：</a:t>
            </a:r>
            <a:r>
              <a:rPr lang="zh-TW" altLang="en-US" dirty="0"/>
              <a:t>原始畫質（大於</a:t>
            </a:r>
            <a:r>
              <a:rPr lang="en-US" altLang="zh-TW" dirty="0"/>
              <a:t>1600</a:t>
            </a:r>
            <a:r>
              <a:rPr lang="zh-TW" altLang="en-US" dirty="0"/>
              <a:t>萬畫素</a:t>
            </a:r>
            <a:r>
              <a:rPr lang="zh-TW" altLang="en-US" dirty="0" smtClean="0"/>
              <a:t>）、</a:t>
            </a:r>
            <a:r>
              <a:rPr lang="zh-TW" altLang="en-US" dirty="0"/>
              <a:t>高畫質（等於</a:t>
            </a:r>
            <a:r>
              <a:rPr lang="en-US" altLang="zh-TW" dirty="0"/>
              <a:t>1600</a:t>
            </a:r>
            <a:r>
              <a:rPr lang="zh-TW" altLang="en-US" dirty="0"/>
              <a:t>萬畫素</a:t>
            </a:r>
            <a:r>
              <a:rPr lang="zh-TW" altLang="en-US" dirty="0" smtClean="0"/>
              <a:t>）、</a:t>
            </a:r>
            <a:r>
              <a:rPr lang="zh-TW" altLang="en-US" dirty="0"/>
              <a:t>快速備份畫質</a:t>
            </a:r>
            <a:endParaRPr lang="en-US" altLang="zh-TW" dirty="0" smtClean="0"/>
          </a:p>
          <a:p>
            <a:pPr lvl="1" fontAlgn="base"/>
            <a:r>
              <a:rPr lang="zh-TW" altLang="en-US" dirty="0" smtClean="0"/>
              <a:t>「</a:t>
            </a:r>
            <a:r>
              <a:rPr lang="zh-TW" altLang="en-US" dirty="0"/>
              <a:t>原始畫</a:t>
            </a:r>
            <a:r>
              <a:rPr lang="zh-TW" altLang="en-US" dirty="0" smtClean="0"/>
              <a:t>質」相片，會在 </a:t>
            </a:r>
            <a:r>
              <a:rPr lang="en-US" altLang="zh-TW" dirty="0"/>
              <a:t>2021 </a:t>
            </a:r>
            <a:r>
              <a:rPr lang="zh-TW" altLang="en-US" dirty="0"/>
              <a:t>年 </a:t>
            </a:r>
            <a:r>
              <a:rPr lang="en-US" altLang="zh-TW" dirty="0"/>
              <a:t>6 </a:t>
            </a:r>
            <a:r>
              <a:rPr lang="zh-TW" altLang="en-US" dirty="0"/>
              <a:t>月 </a:t>
            </a:r>
            <a:r>
              <a:rPr lang="en-US" altLang="zh-TW" dirty="0"/>
              <a:t>1 </a:t>
            </a:r>
            <a:r>
              <a:rPr lang="zh-TW" altLang="en-US" dirty="0"/>
              <a:t>日後壓縮為「高畫</a:t>
            </a:r>
            <a:r>
              <a:rPr lang="zh-TW" altLang="en-US" dirty="0" smtClean="0"/>
              <a:t>質」</a:t>
            </a:r>
            <a:r>
              <a:rPr lang="zh-TW" altLang="en-US" dirty="0"/>
              <a:t>的相片。 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lvl="1" fontAlgn="base"/>
            <a:r>
              <a:rPr lang="zh-TW" altLang="en-US" dirty="0"/>
              <a:t>自 </a:t>
            </a:r>
            <a:r>
              <a:rPr lang="en-US" altLang="zh-TW" dirty="0"/>
              <a:t>2021 </a:t>
            </a:r>
            <a:r>
              <a:rPr lang="zh-TW" altLang="en-US" dirty="0"/>
              <a:t>年 </a:t>
            </a:r>
            <a:r>
              <a:rPr lang="en-US" altLang="zh-TW" dirty="0"/>
              <a:t>6 </a:t>
            </a:r>
            <a:r>
              <a:rPr lang="zh-TW" altLang="en-US" dirty="0"/>
              <a:t>月 </a:t>
            </a:r>
            <a:r>
              <a:rPr lang="en-US" altLang="zh-TW" dirty="0"/>
              <a:t>1 </a:t>
            </a:r>
            <a:r>
              <a:rPr lang="zh-TW" altLang="en-US" dirty="0"/>
              <a:t>日起，以「高畫</a:t>
            </a:r>
            <a:r>
              <a:rPr lang="zh-TW" altLang="en-US" dirty="0" smtClean="0"/>
              <a:t>質」</a:t>
            </a:r>
            <a:r>
              <a:rPr lang="zh-TW" altLang="en-US" dirty="0"/>
              <a:t>選項上傳的相片和影片會占用儲存空間，但之前上傳的檔案不會占用儲存空間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222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882162"/>
          </a:xfrm>
        </p:spPr>
        <p:txBody>
          <a:bodyPr vert="horz" lIns="0" tIns="45720" rIns="0" bIns="45720" rtlCol="0" anchor="b">
            <a:normAutofit/>
          </a:bodyPr>
          <a:lstStyle/>
          <a:p>
            <a:pPr algn="ctr"/>
            <a:r>
              <a:rPr lang="zh-TW" altLang="en-US" dirty="0">
                <a:solidFill>
                  <a:srgbClr val="FF0000"/>
                </a:solidFill>
              </a:rPr>
              <a:t>帳戶儲存空間不再有無限容量</a:t>
            </a:r>
          </a:p>
        </p:txBody>
      </p:sp>
      <p:sp>
        <p:nvSpPr>
          <p:cNvPr id="14" name="內容預留位置 13"/>
          <p:cNvSpPr>
            <a:spLocks noGrp="1"/>
          </p:cNvSpPr>
          <p:nvPr>
            <p:ph idx="1"/>
          </p:nvPr>
        </p:nvSpPr>
        <p:spPr>
          <a:xfrm>
            <a:off x="1104900" y="1371600"/>
            <a:ext cx="9982200" cy="5099538"/>
          </a:xfrm>
        </p:spPr>
        <p:txBody>
          <a:bodyPr rtlCol="0">
            <a:normAutofit lnSpcReduction="10000"/>
          </a:bodyPr>
          <a:lstStyle/>
          <a:p>
            <a:pPr marL="457200" indent="-457200" fontAlgn="base">
              <a:buFont typeface="+mj-lt"/>
              <a:buAutoNum type="arabicParenR" startAt="4"/>
            </a:pPr>
            <a:r>
              <a:rPr lang="en-US" altLang="zh-TW" b="1" dirty="0">
                <a:solidFill>
                  <a:srgbClr val="0070C0"/>
                </a:solidFill>
              </a:rPr>
              <a:t>Google </a:t>
            </a:r>
            <a:r>
              <a:rPr lang="zh-TW" altLang="en-US" b="1" dirty="0">
                <a:solidFill>
                  <a:srgbClr val="0070C0"/>
                </a:solidFill>
              </a:rPr>
              <a:t>文件編輯器</a:t>
            </a:r>
            <a:r>
              <a:rPr lang="zh-TW" altLang="en-US" b="1" dirty="0" smtClean="0">
                <a:solidFill>
                  <a:srgbClr val="0070C0"/>
                </a:solidFill>
              </a:rPr>
              <a:t>：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pPr lvl="1" fontAlgn="base"/>
            <a:r>
              <a:rPr lang="zh-TW" altLang="en-US" dirty="0" smtClean="0"/>
              <a:t>自 </a:t>
            </a:r>
            <a:r>
              <a:rPr lang="en-US" altLang="zh-TW" dirty="0"/>
              <a:t>2021 </a:t>
            </a:r>
            <a:r>
              <a:rPr lang="zh-TW" altLang="en-US" dirty="0"/>
              <a:t>年 </a:t>
            </a:r>
            <a:r>
              <a:rPr lang="en-US" altLang="zh-TW" dirty="0"/>
              <a:t>6 </a:t>
            </a:r>
            <a:r>
              <a:rPr lang="zh-TW" altLang="en-US" dirty="0"/>
              <a:t>月 </a:t>
            </a:r>
            <a:r>
              <a:rPr lang="en-US" altLang="zh-TW" dirty="0"/>
              <a:t>1 </a:t>
            </a:r>
            <a:r>
              <a:rPr lang="zh-TW" altLang="en-US" dirty="0"/>
              <a:t>日起，</a:t>
            </a:r>
            <a:r>
              <a:rPr lang="en-US" altLang="zh-TW" dirty="0"/>
              <a:t>Google </a:t>
            </a:r>
            <a:r>
              <a:rPr lang="zh-TW" altLang="en-US" dirty="0"/>
              <a:t>文件檔案 </a:t>
            </a:r>
            <a:r>
              <a:rPr lang="en-US" altLang="zh-TW" dirty="0"/>
              <a:t>(</a:t>
            </a:r>
            <a:r>
              <a:rPr lang="zh-TW" altLang="en-US" dirty="0"/>
              <a:t>例如文件、試算表和簡報</a:t>
            </a:r>
            <a:r>
              <a:rPr lang="en-US" altLang="zh-TW" dirty="0"/>
              <a:t>) </a:t>
            </a:r>
            <a:r>
              <a:rPr lang="zh-TW" altLang="en-US" dirty="0"/>
              <a:t>會占用儲存空間，但之前編輯過的檔案不會占用儲存空間。</a:t>
            </a:r>
          </a:p>
          <a:p>
            <a:pPr marL="0" lvl="1" indent="0" fontAlgn="base">
              <a:spcBef>
                <a:spcPts val="1800"/>
              </a:spcBef>
              <a:buNone/>
            </a:pPr>
            <a:r>
              <a:rPr lang="zh-TW" altLang="en-US" sz="2000" b="1" dirty="0" smtClean="0">
                <a:solidFill>
                  <a:srgbClr val="1AE64B"/>
                </a:solidFill>
              </a:rPr>
              <a:t>不會</a:t>
            </a:r>
            <a:r>
              <a:rPr lang="zh-TW" altLang="en-US" sz="2000" b="1" dirty="0">
                <a:solidFill>
                  <a:srgbClr val="1AE64B"/>
                </a:solidFill>
              </a:rPr>
              <a:t>佔用空間的項目如下</a:t>
            </a:r>
            <a:endParaRPr lang="en-US" altLang="zh-TW" sz="2000" b="1" dirty="0">
              <a:solidFill>
                <a:srgbClr val="1AE64B"/>
              </a:solidFill>
            </a:endParaRPr>
          </a:p>
          <a:p>
            <a:pPr marL="457200" indent="-457200" fontAlgn="base">
              <a:buFont typeface="+mj-lt"/>
              <a:buAutoNum type="arabicParenR"/>
            </a:pPr>
            <a:r>
              <a:rPr lang="en-US" altLang="zh-TW" sz="2100" b="1" dirty="0">
                <a:solidFill>
                  <a:srgbClr val="1AE64B"/>
                </a:solidFill>
              </a:rPr>
              <a:t>Google </a:t>
            </a:r>
            <a:r>
              <a:rPr lang="zh-TW" altLang="en-US" sz="2100" b="1" dirty="0">
                <a:solidFill>
                  <a:srgbClr val="1AE64B"/>
                </a:solidFill>
              </a:rPr>
              <a:t>雲端硬碟：</a:t>
            </a:r>
          </a:p>
          <a:p>
            <a:pPr lvl="1" fontAlgn="base"/>
            <a:r>
              <a:rPr lang="zh-TW" altLang="en-US" dirty="0"/>
              <a:t>「與我共用」部分和共用雲端硬碟中的檔案。這些檔案只會占用擁有者的 </a:t>
            </a:r>
            <a:r>
              <a:rPr lang="en-US" altLang="zh-TW" dirty="0"/>
              <a:t>Google </a:t>
            </a:r>
            <a:r>
              <a:rPr lang="zh-TW" altLang="en-US" dirty="0"/>
              <a:t>雲端硬碟儲存空間。</a:t>
            </a:r>
          </a:p>
          <a:p>
            <a:pPr lvl="1" fontAlgn="base"/>
            <a:r>
              <a:rPr lang="en-US" altLang="zh-TW" dirty="0"/>
              <a:t>Google </a:t>
            </a:r>
            <a:r>
              <a:rPr lang="zh-TW" altLang="en-US" dirty="0"/>
              <a:t>協作平台。</a:t>
            </a:r>
          </a:p>
          <a:p>
            <a:pPr lvl="1" fontAlgn="base"/>
            <a:r>
              <a:rPr lang="zh-TW" altLang="en-US" dirty="0"/>
              <a:t>在 </a:t>
            </a:r>
            <a:r>
              <a:rPr lang="en-US" altLang="zh-TW" dirty="0"/>
              <a:t>2021 </a:t>
            </a:r>
            <a:r>
              <a:rPr lang="zh-TW" altLang="en-US" dirty="0"/>
              <a:t>年 </a:t>
            </a:r>
            <a:r>
              <a:rPr lang="en-US" altLang="zh-TW" dirty="0"/>
              <a:t>6 </a:t>
            </a:r>
            <a:r>
              <a:rPr lang="zh-TW" altLang="en-US" dirty="0"/>
              <a:t>月 </a:t>
            </a:r>
            <a:r>
              <a:rPr lang="en-US" altLang="zh-TW" dirty="0"/>
              <a:t>1 </a:t>
            </a:r>
            <a:r>
              <a:rPr lang="zh-TW" altLang="en-US" dirty="0"/>
              <a:t>日前建立，且在該日期後就沒有再編輯過的 </a:t>
            </a:r>
            <a:r>
              <a:rPr lang="en-US" altLang="zh-TW" dirty="0"/>
              <a:t>Google </a:t>
            </a:r>
            <a:r>
              <a:rPr lang="zh-TW" altLang="en-US" dirty="0"/>
              <a:t>文件、試算表、簡報、表單、</a:t>
            </a:r>
            <a:r>
              <a:rPr lang="en-US" altLang="zh-TW" dirty="0" err="1"/>
              <a:t>Jamboard</a:t>
            </a:r>
            <a:r>
              <a:rPr lang="en-US" altLang="zh-TW" dirty="0"/>
              <a:t> </a:t>
            </a:r>
            <a:r>
              <a:rPr lang="zh-TW" altLang="en-US" dirty="0"/>
              <a:t>和繪圖檔案。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zh-TW" sz="2100" b="1" dirty="0">
                <a:solidFill>
                  <a:srgbClr val="1AE64B"/>
                </a:solidFill>
              </a:rPr>
              <a:t>Google </a:t>
            </a:r>
            <a:r>
              <a:rPr lang="zh-TW" altLang="en-US" sz="2100" b="1" dirty="0">
                <a:solidFill>
                  <a:srgbClr val="1AE64B"/>
                </a:solidFill>
              </a:rPr>
              <a:t>相簿：</a:t>
            </a:r>
            <a:r>
              <a:rPr lang="zh-TW" altLang="en-US" dirty="0"/>
              <a:t>在 </a:t>
            </a:r>
            <a:r>
              <a:rPr lang="en-US" altLang="zh-TW" dirty="0"/>
              <a:t>2021 </a:t>
            </a:r>
            <a:r>
              <a:rPr lang="zh-TW" altLang="en-US" dirty="0"/>
              <a:t>年 </a:t>
            </a:r>
            <a:r>
              <a:rPr lang="en-US" altLang="zh-TW" dirty="0"/>
              <a:t>6 </a:t>
            </a:r>
            <a:r>
              <a:rPr lang="zh-TW" altLang="en-US" dirty="0"/>
              <a:t>月 </a:t>
            </a:r>
            <a:r>
              <a:rPr lang="en-US" altLang="zh-TW" dirty="0"/>
              <a:t>1 </a:t>
            </a:r>
            <a:r>
              <a:rPr lang="zh-TW" altLang="en-US" dirty="0"/>
              <a:t>日前以</a:t>
            </a:r>
            <a:r>
              <a:rPr lang="zh-TW" altLang="en-US" dirty="0">
                <a:hlinkClick r:id="rId2"/>
              </a:rPr>
              <a:t>高畫質或快速備份畫質</a:t>
            </a:r>
            <a:r>
              <a:rPr lang="zh-TW" altLang="en-US" dirty="0"/>
              <a:t>選項備份的相片和影片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取自 </a:t>
            </a:r>
            <a:r>
              <a:rPr lang="en-US" altLang="zh-TW" dirty="0">
                <a:hlinkClick r:id="rId3"/>
              </a:rPr>
              <a:t>Google </a:t>
            </a:r>
            <a:r>
              <a:rPr lang="zh-TW" altLang="en-US" dirty="0">
                <a:hlinkClick r:id="rId3"/>
              </a:rPr>
              <a:t>台灣 </a:t>
            </a:r>
            <a:r>
              <a:rPr lang="en-US" altLang="zh-TW" dirty="0">
                <a:hlinkClick r:id="rId3"/>
              </a:rPr>
              <a:t>- </a:t>
            </a:r>
            <a:r>
              <a:rPr lang="zh-TW" altLang="en-US" dirty="0">
                <a:hlinkClick r:id="rId3"/>
              </a:rPr>
              <a:t>官方部落格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538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0</TotalTime>
  <Words>758</Words>
  <Application>Microsoft Office PowerPoint</Application>
  <PresentationFormat>寬螢幕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Microsoft JhengHei UI</vt:lpstr>
      <vt:lpstr>微軟正黑體</vt:lpstr>
      <vt:lpstr>新細明體</vt:lpstr>
      <vt:lpstr>Arial</vt:lpstr>
      <vt:lpstr>Gill Sans MT</vt:lpstr>
      <vt:lpstr>Impact</vt:lpstr>
      <vt:lpstr>Badge</vt:lpstr>
      <vt:lpstr>Google</vt:lpstr>
      <vt:lpstr>政策修改原因</vt:lpstr>
      <vt:lpstr>Google</vt:lpstr>
      <vt:lpstr>每一教育機構共用空間</vt:lpstr>
      <vt:lpstr>帳戶儲存空間不再有無限容量</vt:lpstr>
      <vt:lpstr>帳戶儲存空間不再有無限容量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2020-11-24T03:22:41Z</dcterms:created>
  <dcterms:modified xsi:type="dcterms:W3CDTF">2021-03-05T03:14:29Z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