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896-828D-4FFE-A4B5-BA0976F5D159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330-2550-47C7-B7B2-B7814A5FD1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896-828D-4FFE-A4B5-BA0976F5D159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330-2550-47C7-B7B2-B7814A5FD1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896-828D-4FFE-A4B5-BA0976F5D159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330-2550-47C7-B7B2-B7814A5FD122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896-828D-4FFE-A4B5-BA0976F5D159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330-2550-47C7-B7B2-B7814A5FD1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896-828D-4FFE-A4B5-BA0976F5D159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330-2550-47C7-B7B2-B7814A5FD1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896-828D-4FFE-A4B5-BA0976F5D159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330-2550-47C7-B7B2-B7814A5FD1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896-828D-4FFE-A4B5-BA0976F5D159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330-2550-47C7-B7B2-B7814A5FD1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896-828D-4FFE-A4B5-BA0976F5D159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330-2550-47C7-B7B2-B7814A5FD1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896-828D-4FFE-A4B5-BA0976F5D159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330-2550-47C7-B7B2-B7814A5FD1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896-828D-4FFE-A4B5-BA0976F5D159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330-2550-47C7-B7B2-B7814A5FD1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896-828D-4FFE-A4B5-BA0976F5D159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330-2550-47C7-B7B2-B7814A5FD1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1063896-828D-4FFE-A4B5-BA0976F5D159}" type="datetimeFigureOut">
              <a:rPr lang="zh-TW" altLang="en-US" smtClean="0"/>
              <a:t>2012/10/29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C54330-2550-47C7-B7B2-B7814A5FD1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cm.pu.edu.tw/down2/archive.php?class=20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pv6.google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hyperlink" Target="http://www.ipv6.hinet.net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u.edu.tw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2"/>
          <p:cNvSpPr>
            <a:spLocks noChangeArrowheads="1"/>
          </p:cNvSpPr>
          <p:nvPr/>
        </p:nvSpPr>
        <p:spPr bwMode="auto">
          <a:xfrm>
            <a:off x="1331913" y="260350"/>
            <a:ext cx="734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en-US" altLang="zh-TW" sz="2400" dirty="0">
                <a:latin typeface="標楷體" pitchFamily="65" charset="-120"/>
                <a:ea typeface="標楷體" pitchFamily="65" charset="-120"/>
              </a:rPr>
              <a:t>2012</a:t>
            </a: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單位主機及電腦教室管理人員資訊安全管理會議</a:t>
            </a:r>
            <a:endParaRPr kumimoji="0"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內容版面配置區 1"/>
          <p:cNvSpPr txBox="1">
            <a:spLocks/>
          </p:cNvSpPr>
          <p:nvPr/>
        </p:nvSpPr>
        <p:spPr>
          <a:xfrm>
            <a:off x="1128713" y="960438"/>
            <a:ext cx="7408862" cy="4568825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sz="7200" dirty="0" smtClean="0">
              <a:solidFill>
                <a:srgbClr val="0070C0"/>
              </a:solidFill>
              <a:latin typeface="標楷體" pitchFamily="65" charset="-120"/>
            </a:endParaRPr>
          </a:p>
          <a:p>
            <a:pPr marL="0" lvl="1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kumimoji="0" lang="en-US" altLang="zh-TW" sz="7200" dirty="0" smtClean="0">
                <a:solidFill>
                  <a:srgbClr val="0070C0"/>
                </a:solidFill>
                <a:latin typeface="標楷體" pitchFamily="65" charset="-120"/>
              </a:rPr>
              <a:t>  IPv6</a:t>
            </a:r>
            <a:r>
              <a:rPr kumimoji="0" lang="zh-TW" altLang="en-US" sz="7200" dirty="0" smtClean="0">
                <a:solidFill>
                  <a:srgbClr val="0070C0"/>
                </a:solidFill>
                <a:latin typeface="標楷體" pitchFamily="65" charset="-120"/>
              </a:rPr>
              <a:t>簡介</a:t>
            </a:r>
            <a:endParaRPr kumimoji="0" lang="en-US" altLang="zh-TW" sz="2400" dirty="0">
              <a:solidFill>
                <a:srgbClr val="0070C0"/>
              </a:solidFill>
              <a:latin typeface="標楷體" pitchFamily="65" charset="-120"/>
            </a:endParaRPr>
          </a:p>
          <a:p>
            <a:pPr marL="0" lvl="1" indent="0" algn="r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sz="2400" dirty="0" smtClean="0">
              <a:solidFill>
                <a:srgbClr val="0070C0"/>
              </a:solidFill>
              <a:latin typeface="標楷體" pitchFamily="65" charset="-120"/>
            </a:endParaRPr>
          </a:p>
          <a:p>
            <a:pPr marL="0" lvl="1" indent="0" algn="r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sz="2400" dirty="0">
              <a:solidFill>
                <a:srgbClr val="0070C0"/>
              </a:solidFill>
              <a:latin typeface="標楷體" pitchFamily="65" charset="-120"/>
            </a:endParaRPr>
          </a:p>
          <a:p>
            <a:pPr marL="0" lvl="1" indent="0" algn="r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sz="2400" dirty="0" smtClean="0">
              <a:solidFill>
                <a:srgbClr val="0070C0"/>
              </a:solidFill>
              <a:latin typeface="標楷體" pitchFamily="65" charset="-120"/>
            </a:endParaRPr>
          </a:p>
          <a:p>
            <a:pPr marL="0" lvl="1" indent="0" algn="r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sz="2400" dirty="0">
              <a:solidFill>
                <a:srgbClr val="0070C0"/>
              </a:solidFill>
              <a:latin typeface="標楷體" pitchFamily="65" charset="-120"/>
            </a:endParaRPr>
          </a:p>
          <a:p>
            <a:pPr marL="0" lvl="1" indent="0" algn="r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kumimoji="0" lang="zh-TW" altLang="en-US" sz="2400" dirty="0" smtClean="0">
                <a:solidFill>
                  <a:srgbClr val="0070C0"/>
                </a:solidFill>
                <a:latin typeface="標楷體" pitchFamily="65" charset="-120"/>
              </a:rPr>
              <a:t>網路</a:t>
            </a:r>
            <a:r>
              <a:rPr kumimoji="0" lang="zh-TW" altLang="en-US" sz="2400" dirty="0">
                <a:solidFill>
                  <a:srgbClr val="0070C0"/>
                </a:solidFill>
                <a:latin typeface="標楷體" pitchFamily="65" charset="-120"/>
              </a:rPr>
              <a:t>組</a:t>
            </a:r>
            <a:r>
              <a:rPr kumimoji="0" lang="en-US" altLang="zh-TW" sz="2400" dirty="0">
                <a:solidFill>
                  <a:srgbClr val="0070C0"/>
                </a:solidFill>
                <a:latin typeface="標楷體" pitchFamily="65" charset="-120"/>
              </a:rPr>
              <a:t>:</a:t>
            </a:r>
            <a:r>
              <a:rPr kumimoji="0" lang="zh-TW" altLang="en-US" sz="2400" dirty="0">
                <a:solidFill>
                  <a:srgbClr val="0070C0"/>
                </a:solidFill>
                <a:latin typeface="標楷體" pitchFamily="65" charset="-120"/>
              </a:rPr>
              <a:t>崔貴生</a:t>
            </a:r>
          </a:p>
          <a:p>
            <a:pPr marL="457200" lvl="1" indent="-4572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7204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"/>
          <p:cNvSpPr>
            <a:spLocks noChangeArrowheads="1"/>
          </p:cNvSpPr>
          <p:nvPr/>
        </p:nvSpPr>
        <p:spPr bwMode="auto">
          <a:xfrm>
            <a:off x="1377950" y="188913"/>
            <a:ext cx="70500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個人電腦如何開始使用</a:t>
            </a:r>
            <a:r>
              <a:rPr kumimoji="0" lang="en-US" altLang="zh-TW" sz="3600">
                <a:latin typeface="標楷體" pitchFamily="65" charset="-120"/>
                <a:ea typeface="標楷體" pitchFamily="65" charset="-120"/>
              </a:rPr>
              <a:t>IPv6</a:t>
            </a:r>
            <a:endParaRPr kumimoji="0" lang="zh-TW" altLang="en-US" sz="360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8675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內容版面配置區 2"/>
          <p:cNvSpPr txBox="1">
            <a:spLocks/>
          </p:cNvSpPr>
          <p:nvPr/>
        </p:nvSpPr>
        <p:spPr>
          <a:xfrm>
            <a:off x="1146175" y="933450"/>
            <a:ext cx="7772400" cy="52578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en-US" altLang="zh-TW" b="1" dirty="0" smtClean="0">
                <a:solidFill>
                  <a:srgbClr val="FF0000"/>
                </a:solidFill>
                <a:latin typeface="標楷體" pitchFamily="65" charset="-120"/>
              </a:rPr>
              <a:t>WINDOWS XP</a:t>
            </a:r>
            <a:endParaRPr kumimoji="0" lang="zh-TW" altLang="zh-TW" b="1" dirty="0" smtClean="0">
              <a:solidFill>
                <a:srgbClr val="FF0000"/>
              </a:solidFill>
              <a:latin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kumimoji="0" lang="en-US" altLang="zh-TW" sz="2000" dirty="0" smtClean="0">
                <a:latin typeface="標楷體" pitchFamily="65" charset="-120"/>
              </a:rPr>
              <a:t>      C:\Documents and Settings\user&gt;ipv6 install</a:t>
            </a:r>
            <a:br>
              <a:rPr kumimoji="0" lang="en-US" altLang="zh-TW" sz="2000" dirty="0" smtClean="0">
                <a:latin typeface="標楷體" pitchFamily="65" charset="-120"/>
              </a:rPr>
            </a:br>
            <a:r>
              <a:rPr kumimoji="0" lang="en-US" altLang="zh-TW" sz="2000" dirty="0" smtClean="0">
                <a:latin typeface="標楷體" pitchFamily="65" charset="-120"/>
              </a:rPr>
              <a:t>      </a:t>
            </a:r>
            <a:r>
              <a:rPr kumimoji="0" lang="zh-TW" altLang="zh-TW" sz="2000" dirty="0" smtClean="0">
                <a:latin typeface="標楷體" pitchFamily="65" charset="-120"/>
              </a:rPr>
              <a:t>正在安裝</a:t>
            </a:r>
            <a:r>
              <a:rPr kumimoji="0" lang="en-US" altLang="zh-TW" sz="2000" dirty="0" smtClean="0">
                <a:latin typeface="標楷體" pitchFamily="65" charset="-120"/>
              </a:rPr>
              <a:t>...</a:t>
            </a:r>
            <a:br>
              <a:rPr kumimoji="0" lang="en-US" altLang="zh-TW" sz="2000" dirty="0" smtClean="0">
                <a:latin typeface="標楷體" pitchFamily="65" charset="-120"/>
              </a:rPr>
            </a:br>
            <a:r>
              <a:rPr kumimoji="0" lang="en-US" altLang="zh-TW" sz="2000" dirty="0" smtClean="0">
                <a:latin typeface="標楷體" pitchFamily="65" charset="-120"/>
              </a:rPr>
              <a:t>      </a:t>
            </a:r>
            <a:r>
              <a:rPr kumimoji="0" lang="zh-TW" altLang="zh-TW" sz="2000" dirty="0" smtClean="0">
                <a:latin typeface="標楷體" pitchFamily="65" charset="-120"/>
              </a:rPr>
              <a:t>執行成功。</a:t>
            </a:r>
            <a:r>
              <a:rPr kumimoji="0" lang="en-US" altLang="zh-TW" sz="2000" dirty="0" smtClean="0">
                <a:latin typeface="標楷體" pitchFamily="65" charset="-120"/>
              </a:rPr>
              <a:t>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測試</a:t>
            </a:r>
            <a:r>
              <a:rPr kumimoji="0" lang="zh-TW" altLang="zh-TW" b="1" dirty="0" smtClean="0">
                <a:solidFill>
                  <a:srgbClr val="FF0000"/>
                </a:solidFill>
                <a:latin typeface="標楷體" pitchFamily="65" charset="-120"/>
              </a:rPr>
              <a:t>網路連線</a:t>
            </a:r>
          </a:p>
          <a:p>
            <a:pPr marL="400050" lvl="1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kumimoji="0" lang="en-US" altLang="zh-TW" sz="2000" dirty="0" smtClean="0">
                <a:latin typeface="標楷體" pitchFamily="65" charset="-120"/>
              </a:rPr>
              <a:t>C:\Documents and Settings\user&gt;ping -6 ::1</a:t>
            </a:r>
            <a:br>
              <a:rPr kumimoji="0" lang="en-US" altLang="zh-TW" sz="2000" dirty="0" smtClean="0">
                <a:latin typeface="標楷體" pitchFamily="65" charset="-120"/>
              </a:rPr>
            </a:br>
            <a:r>
              <a:rPr kumimoji="0" lang="en-US" altLang="zh-TW" sz="2000" dirty="0">
                <a:latin typeface="標楷體" pitchFamily="65" charset="-120"/>
              </a:rPr>
              <a:t>Pinging</a:t>
            </a:r>
            <a:r>
              <a:rPr kumimoji="0" lang="en-US" altLang="zh-TW" sz="2000" dirty="0" smtClean="0">
                <a:latin typeface="標楷體" pitchFamily="65" charset="-120"/>
              </a:rPr>
              <a:t> ::1 with 32 bytes of data:</a:t>
            </a:r>
            <a:br>
              <a:rPr kumimoji="0" lang="en-US" altLang="zh-TW" sz="2000" dirty="0" smtClean="0">
                <a:latin typeface="標楷體" pitchFamily="65" charset="-120"/>
              </a:rPr>
            </a:br>
            <a:r>
              <a:rPr kumimoji="0" lang="en-US" altLang="zh-TW" sz="2000" dirty="0" smtClean="0">
                <a:latin typeface="標楷體" pitchFamily="65" charset="-120"/>
              </a:rPr>
              <a:t>Reply from ::1: time&lt;1ms</a:t>
            </a:r>
            <a:br>
              <a:rPr kumimoji="0" lang="en-US" altLang="zh-TW" sz="2000" dirty="0" smtClean="0">
                <a:latin typeface="標楷體" pitchFamily="65" charset="-120"/>
              </a:rPr>
            </a:br>
            <a:r>
              <a:rPr kumimoji="0" lang="en-US" altLang="zh-TW" sz="2000" dirty="0" smtClean="0">
                <a:latin typeface="標楷體" pitchFamily="65" charset="-120"/>
              </a:rPr>
              <a:t>…</a:t>
            </a:r>
            <a:br>
              <a:rPr kumimoji="0" lang="en-US" altLang="zh-TW" sz="2000" dirty="0" smtClean="0">
                <a:latin typeface="標楷體" pitchFamily="65" charset="-120"/>
              </a:rPr>
            </a:br>
            <a:r>
              <a:rPr kumimoji="0" lang="en-US" altLang="zh-TW" sz="2000" dirty="0" smtClean="0">
                <a:latin typeface="標楷體" pitchFamily="65" charset="-120"/>
              </a:rPr>
              <a:t>Ping statistics for ::1:</a:t>
            </a:r>
            <a:br>
              <a:rPr kumimoji="0" lang="en-US" altLang="zh-TW" sz="2000" dirty="0" smtClean="0">
                <a:latin typeface="標楷體" pitchFamily="65" charset="-120"/>
              </a:rPr>
            </a:br>
            <a:r>
              <a:rPr kumimoji="0" lang="en-US" altLang="zh-TW" sz="2000" dirty="0" smtClean="0">
                <a:latin typeface="標楷體" pitchFamily="65" charset="-120"/>
              </a:rPr>
              <a:t>Packets: Sent = 4, Received = 4, Lost = 0 (0% loss)</a:t>
            </a:r>
          </a:p>
          <a:p>
            <a:pPr marL="685800" lvl="1" indent="-2857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kumimoji="0" lang="zh-TW" altLang="zh-TW" sz="1400" b="1" dirty="0" smtClean="0">
              <a:latin typeface="標楷體" pitchFamily="65" charset="-12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zh-TW" b="1" dirty="0" smtClean="0">
                <a:solidFill>
                  <a:srgbClr val="FF0000"/>
                </a:solidFill>
                <a:latin typeface="標楷體" pitchFamily="65" charset="-120"/>
              </a:rPr>
              <a:t>若使用</a:t>
            </a:r>
            <a:r>
              <a:rPr kumimoji="0" lang="en-US" altLang="zh-TW" b="1" dirty="0" smtClean="0">
                <a:solidFill>
                  <a:srgbClr val="FF0000"/>
                </a:solidFill>
                <a:latin typeface="標楷體" pitchFamily="65" charset="-120"/>
              </a:rPr>
              <a:t>Windows Vista</a:t>
            </a:r>
            <a:r>
              <a:rPr kumimoji="0" lang="zh-TW" altLang="zh-TW" b="1" dirty="0" smtClean="0">
                <a:solidFill>
                  <a:srgbClr val="FF0000"/>
                </a:solidFill>
                <a:latin typeface="標楷體" pitchFamily="65" charset="-120"/>
              </a:rPr>
              <a:t>、</a:t>
            </a:r>
            <a:r>
              <a:rPr kumimoji="0" lang="en-US" altLang="zh-TW" b="1" dirty="0" smtClean="0">
                <a:solidFill>
                  <a:srgbClr val="FF0000"/>
                </a:solidFill>
                <a:latin typeface="標楷體" pitchFamily="65" charset="-120"/>
              </a:rPr>
              <a:t>Windows 7</a:t>
            </a:r>
            <a:r>
              <a:rPr kumimoji="0" lang="zh-TW" altLang="zh-TW" b="1" dirty="0" smtClean="0">
                <a:solidFill>
                  <a:srgbClr val="FF0000"/>
                </a:solidFill>
                <a:latin typeface="標楷體" pitchFamily="65" charset="-120"/>
              </a:rPr>
              <a:t>，預設已支援及啟動</a:t>
            </a:r>
            <a:r>
              <a:rPr kumimoji="0" lang="en-US" altLang="zh-TW" b="1" dirty="0" smtClean="0">
                <a:solidFill>
                  <a:srgbClr val="FF0000"/>
                </a:solidFill>
                <a:latin typeface="標楷體" pitchFamily="65" charset="-120"/>
              </a:rPr>
              <a:t>IPv6</a:t>
            </a:r>
            <a:r>
              <a:rPr kumimoji="0" lang="zh-TW" altLang="zh-TW" b="1" dirty="0" smtClean="0">
                <a:solidFill>
                  <a:srgbClr val="FF0000"/>
                </a:solidFill>
                <a:latin typeface="標楷體" pitchFamily="65" charset="-120"/>
              </a:rPr>
              <a:t>，只要留意網路是否已有</a:t>
            </a:r>
            <a:r>
              <a:rPr kumimoji="0" lang="en-US" altLang="zh-TW" b="1" dirty="0" smtClean="0">
                <a:solidFill>
                  <a:srgbClr val="FF0000"/>
                </a:solidFill>
                <a:latin typeface="標楷體" pitchFamily="65" charset="-120"/>
              </a:rPr>
              <a:t>IPv6</a:t>
            </a:r>
            <a:r>
              <a:rPr kumimoji="0" lang="zh-TW" altLang="zh-TW" b="1" dirty="0" smtClean="0">
                <a:solidFill>
                  <a:srgbClr val="FF0000"/>
                </a:solidFill>
                <a:latin typeface="標楷體" pitchFamily="65" charset="-120"/>
              </a:rPr>
              <a:t>連線即可。</a:t>
            </a:r>
            <a:endParaRPr kumimoji="0" lang="zh-TW" altLang="en-US" b="1" dirty="0" smtClean="0">
              <a:solidFill>
                <a:srgbClr val="FF0000"/>
              </a:solidFill>
              <a:latin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6584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1"/>
          <p:cNvSpPr>
            <a:spLocks noChangeArrowheads="1"/>
          </p:cNvSpPr>
          <p:nvPr/>
        </p:nvSpPr>
        <p:spPr bwMode="auto">
          <a:xfrm>
            <a:off x="1347788" y="188913"/>
            <a:ext cx="7334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主機管理者如何申請使用</a:t>
            </a:r>
            <a:r>
              <a:rPr kumimoji="0" lang="en-US" altLang="zh-TW" sz="3600">
                <a:latin typeface="標楷體" pitchFamily="65" charset="-120"/>
                <a:ea typeface="標楷體" pitchFamily="65" charset="-120"/>
              </a:rPr>
              <a:t>IPv6</a:t>
            </a:r>
            <a:endParaRPr kumimoji="0" lang="zh-TW" altLang="en-US" sz="360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9699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內容版面配置區 2"/>
          <p:cNvSpPr txBox="1">
            <a:spLocks/>
          </p:cNvSpPr>
          <p:nvPr/>
        </p:nvSpPr>
        <p:spPr>
          <a:xfrm>
            <a:off x="1128713" y="1341438"/>
            <a:ext cx="7772400" cy="5826125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zh-TW" dirty="0" smtClean="0">
                <a:latin typeface="標楷體" pitchFamily="65" charset="-120"/>
              </a:rPr>
              <a:t>請連結網頁填寫網路</a:t>
            </a:r>
            <a:r>
              <a:rPr kumimoji="0" lang="en-US" altLang="zh-TW" dirty="0" smtClean="0">
                <a:latin typeface="標楷體" pitchFamily="65" charset="-120"/>
              </a:rPr>
              <a:t>IP </a:t>
            </a:r>
            <a:r>
              <a:rPr kumimoji="0" lang="zh-TW" altLang="zh-TW" dirty="0" smtClean="0">
                <a:latin typeface="標楷體" pitchFamily="65" charset="-120"/>
              </a:rPr>
              <a:t>位址及網域名稱申請單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kumimoji="0" lang="en-US" altLang="zh-TW" sz="2000" u="sng" dirty="0" smtClean="0">
                <a:latin typeface="標楷體" pitchFamily="65" charset="-120"/>
                <a:hlinkClick r:id="rId3"/>
              </a:rPr>
              <a:t>http://www.cpcm.pu.edu.tw/down2/archive.php?class=202</a:t>
            </a:r>
            <a:endParaRPr kumimoji="0" lang="zh-TW" altLang="en-US" sz="2000" dirty="0" smtClean="0">
              <a:latin typeface="標楷體" pitchFamily="65" charset="-120"/>
            </a:endParaRPr>
          </a:p>
        </p:txBody>
      </p:sp>
      <p:pic>
        <p:nvPicPr>
          <p:cNvPr id="29701" name="內容版面配置區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2349500"/>
            <a:ext cx="6394450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538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內容版面配置區 2"/>
          <p:cNvSpPr txBox="1">
            <a:spLocks/>
          </p:cNvSpPr>
          <p:nvPr/>
        </p:nvSpPr>
        <p:spPr bwMode="auto">
          <a:xfrm>
            <a:off x="838200" y="914400"/>
            <a:ext cx="777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endParaRPr kumimoji="0" lang="zh-TW" altLang="en-US" sz="24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24" name="矩形 3"/>
          <p:cNvSpPr>
            <a:spLocks noChangeArrowheads="1"/>
          </p:cNvSpPr>
          <p:nvPr/>
        </p:nvSpPr>
        <p:spPr bwMode="auto">
          <a:xfrm>
            <a:off x="1341438" y="188913"/>
            <a:ext cx="73834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3600">
                <a:latin typeface="標楷體" pitchFamily="65" charset="-120"/>
                <a:ea typeface="標楷體" pitchFamily="65" charset="-120"/>
              </a:rPr>
              <a:t>Linux(CentOS 5.x) and IPv6</a:t>
            </a:r>
            <a:endParaRPr kumimoji="0" lang="zh-TW" altLang="en-US" sz="36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25" name="內容版面配置區 2"/>
          <p:cNvSpPr txBox="1">
            <a:spLocks/>
          </p:cNvSpPr>
          <p:nvPr/>
        </p:nvSpPr>
        <p:spPr bwMode="auto">
          <a:xfrm>
            <a:off x="1128713" y="1066800"/>
            <a:ext cx="8008937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301625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kumimoji="0" lang="zh-TW" altLang="zh-TW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手動設定</a:t>
            </a:r>
            <a:r>
              <a:rPr kumimoji="0" lang="en-US" altLang="zh-TW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IP</a:t>
            </a:r>
            <a:r>
              <a:rPr kumimoji="0" lang="zh-TW" altLang="zh-TW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– 修改</a:t>
            </a:r>
            <a:r>
              <a:rPr kumimoji="0" lang="en-US" altLang="zh-TW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/etc/sysconfig/network-scripts/ifcfgeth0</a:t>
            </a:r>
            <a:endParaRPr kumimoji="0" lang="zh-TW" altLang="zh-TW" sz="20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kumimoji="0" lang="en-US" altLang="zh-TW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IPV6INIT=yes</a:t>
            </a:r>
            <a:endParaRPr kumimoji="0" lang="zh-TW" altLang="zh-TW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kumimoji="0" lang="en-US" altLang="zh-TW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IPV6ADDR=2001:288:500b:1::234/64</a:t>
            </a:r>
            <a:endParaRPr kumimoji="0" lang="zh-TW" altLang="zh-TW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kumimoji="0" lang="en-US" altLang="zh-TW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IPV6_DEFAULTGW=2001:288:500b:1::254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endParaRPr kumimoji="0" lang="zh-TW" altLang="zh-TW" sz="20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endParaRPr kumimoji="0" lang="zh-TW" altLang="en-US" sz="24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0726" name="圖片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606675"/>
            <a:ext cx="6480175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743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1"/>
          <p:cNvSpPr>
            <a:spLocks noChangeArrowheads="1"/>
          </p:cNvSpPr>
          <p:nvPr/>
        </p:nvSpPr>
        <p:spPr bwMode="auto">
          <a:xfrm>
            <a:off x="1366838" y="160338"/>
            <a:ext cx="61864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3600">
                <a:latin typeface="標楷體" pitchFamily="65" charset="-120"/>
                <a:ea typeface="標楷體" pitchFamily="65" charset="-120"/>
              </a:rPr>
              <a:t>Linux(CentOS 5.x) and IPv6</a:t>
            </a:r>
            <a:endParaRPr kumimoji="0" lang="zh-TW" altLang="en-US" sz="360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1747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內容版面配置區 2"/>
          <p:cNvSpPr txBox="1">
            <a:spLocks/>
          </p:cNvSpPr>
          <p:nvPr/>
        </p:nvSpPr>
        <p:spPr bwMode="auto">
          <a:xfrm>
            <a:off x="838200" y="914400"/>
            <a:ext cx="777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kumimoji="0" lang="zh-TW" altLang="en-US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 </a:t>
            </a:r>
          </a:p>
        </p:txBody>
      </p:sp>
      <p:sp>
        <p:nvSpPr>
          <p:cNvPr id="31749" name="內容版面配置區 2"/>
          <p:cNvSpPr txBox="1">
            <a:spLocks/>
          </p:cNvSpPr>
          <p:nvPr/>
        </p:nvSpPr>
        <p:spPr bwMode="auto">
          <a:xfrm>
            <a:off x="1282700" y="800100"/>
            <a:ext cx="777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301625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kumimoji="0" lang="zh-TW" altLang="zh-TW" sz="24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重啟</a:t>
            </a:r>
            <a:r>
              <a:rPr kumimoji="0" lang="en-US" altLang="zh-TW" sz="24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service </a:t>
            </a:r>
            <a:endParaRPr kumimoji="0" lang="zh-TW" altLang="zh-TW" sz="24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kumimoji="0" lang="en-US" altLang="zh-TW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service network restart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kumimoji="0" lang="zh-TW" altLang="zh-TW" sz="24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檢視網路設定</a:t>
            </a:r>
            <a:r>
              <a:rPr kumimoji="0" lang="en-US" altLang="zh-TW" sz="24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(ifconfig </a:t>
            </a:r>
            <a:r>
              <a:rPr kumimoji="0" lang="zh-TW" altLang="zh-TW" sz="24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指令</a:t>
            </a:r>
            <a:r>
              <a:rPr kumimoji="0" lang="en-US" altLang="zh-TW" sz="24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zh-TW" sz="24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kumimoji="0" lang="zh-TW" altLang="zh-TW" sz="22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– 輸入</a:t>
            </a:r>
            <a:r>
              <a:rPr kumimoji="0" lang="en-US" altLang="zh-TW" sz="22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ifconfig eth0</a:t>
            </a:r>
            <a:endParaRPr kumimoji="0" lang="zh-TW" altLang="zh-TW" sz="22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endParaRPr kumimoji="0" lang="zh-TW" altLang="zh-TW" sz="24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endParaRPr kumimoji="0" lang="zh-TW" altLang="en-US" sz="24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1750" name="圖片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2728913"/>
            <a:ext cx="745172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142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圖片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13" y="2043113"/>
            <a:ext cx="7881937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矩形 1"/>
          <p:cNvSpPr>
            <a:spLocks noChangeArrowheads="1"/>
          </p:cNvSpPr>
          <p:nvPr/>
        </p:nvSpPr>
        <p:spPr bwMode="auto">
          <a:xfrm>
            <a:off x="1433513" y="188913"/>
            <a:ext cx="74342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測試網路連線</a:t>
            </a:r>
            <a:r>
              <a:rPr kumimoji="0" lang="en-US" altLang="zh-TW" sz="3600">
                <a:latin typeface="標楷體" pitchFamily="65" charset="-120"/>
                <a:ea typeface="標楷體" pitchFamily="65" charset="-120"/>
              </a:rPr>
              <a:t>(ping6 </a:t>
            </a:r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指令</a:t>
            </a:r>
            <a:r>
              <a:rPr kumimoji="0" lang="en-US" altLang="zh-TW" sz="3600">
                <a:latin typeface="標楷體" pitchFamily="65" charset="-120"/>
                <a:ea typeface="標楷體" pitchFamily="65" charset="-120"/>
              </a:rPr>
              <a:t>)</a:t>
            </a:r>
            <a:endParaRPr kumimoji="0" lang="zh-TW" altLang="en-US" sz="360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2772" name="圖片 5" descr="p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內容版面配置區 2"/>
          <p:cNvSpPr txBox="1">
            <a:spLocks/>
          </p:cNvSpPr>
          <p:nvPr/>
        </p:nvSpPr>
        <p:spPr bwMode="auto">
          <a:xfrm>
            <a:off x="1130300" y="1196975"/>
            <a:ext cx="760253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kumimoji="0" lang="zh-TW" altLang="zh-TW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利用</a:t>
            </a:r>
            <a:r>
              <a:rPr kumimoji="0" lang="en-US" altLang="zh-TW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ping6</a:t>
            </a:r>
            <a:r>
              <a:rPr kumimoji="0" lang="zh-TW" altLang="zh-TW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指令測試下列各點確定</a:t>
            </a:r>
            <a:r>
              <a:rPr kumimoji="0" lang="en-US" altLang="zh-TW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IPv6</a:t>
            </a:r>
            <a:r>
              <a:rPr kumimoji="0" lang="zh-TW" altLang="zh-TW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網路運作沒問題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l"/>
            </a:pPr>
            <a:endParaRPr kumimoji="0" lang="zh-TW" altLang="en-US" sz="24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1903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1"/>
          <p:cNvSpPr>
            <a:spLocks noChangeArrowheads="1"/>
          </p:cNvSpPr>
          <p:nvPr/>
        </p:nvSpPr>
        <p:spPr bwMode="auto">
          <a:xfrm>
            <a:off x="1196975" y="115888"/>
            <a:ext cx="74406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利用</a:t>
            </a:r>
            <a:r>
              <a:rPr kumimoji="0" lang="en-US" altLang="zh-TW" sz="3600">
                <a:latin typeface="標楷體" pitchFamily="65" charset="-120"/>
                <a:ea typeface="標楷體" pitchFamily="65" charset="-120"/>
              </a:rPr>
              <a:t>tracert6 </a:t>
            </a:r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指令了解路由路徑</a:t>
            </a:r>
            <a:endParaRPr kumimoji="0" lang="zh-TW" altLang="en-US" sz="360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3795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內容版面配置區 2"/>
          <p:cNvSpPr txBox="1">
            <a:spLocks/>
          </p:cNvSpPr>
          <p:nvPr/>
        </p:nvSpPr>
        <p:spPr bwMode="auto">
          <a:xfrm>
            <a:off x="838200" y="914400"/>
            <a:ext cx="777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endParaRPr kumimoji="0" lang="zh-TW" altLang="en-US" sz="24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3797" name="內容版面配置區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484313"/>
            <a:ext cx="8047037" cy="468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704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1"/>
          <p:cNvSpPr>
            <a:spLocks noChangeArrowheads="1"/>
          </p:cNvSpPr>
          <p:nvPr/>
        </p:nvSpPr>
        <p:spPr bwMode="auto">
          <a:xfrm>
            <a:off x="1163638" y="268288"/>
            <a:ext cx="7446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利用瀏覽器測試</a:t>
            </a:r>
            <a:endParaRPr kumimoji="0" lang="zh-TW" altLang="en-US" sz="360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4819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內容版面配置區 2"/>
          <p:cNvSpPr txBox="1">
            <a:spLocks/>
          </p:cNvSpPr>
          <p:nvPr/>
        </p:nvSpPr>
        <p:spPr bwMode="auto">
          <a:xfrm>
            <a:off x="838200" y="914400"/>
            <a:ext cx="777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endParaRPr kumimoji="0" lang="zh-TW" altLang="en-US" sz="24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4821" name="內容版面配置區 2"/>
          <p:cNvSpPr txBox="1">
            <a:spLocks/>
          </p:cNvSpPr>
          <p:nvPr/>
        </p:nvSpPr>
        <p:spPr bwMode="auto">
          <a:xfrm>
            <a:off x="1255713" y="1066800"/>
            <a:ext cx="777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kumimoji="0" lang="en-US" altLang="zh-TW" sz="2400" u="sng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hlinkClick r:id="rId3"/>
              </a:rPr>
              <a:t>http://ipv6.google.com</a:t>
            </a:r>
            <a:endParaRPr kumimoji="0" lang="zh-TW" altLang="zh-TW" sz="24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kumimoji="0" lang="en-US" altLang="zh-TW" sz="2400" u="sng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hlinkClick r:id="rId4"/>
              </a:rPr>
              <a:t>http://www.ipv6.hinet.net/</a:t>
            </a:r>
            <a:endParaRPr kumimoji="0" lang="en-US" altLang="zh-TW" sz="2400" u="sng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endParaRPr kumimoji="0" lang="zh-TW" altLang="en-US" sz="24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4822" name="圖片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2139950"/>
            <a:ext cx="78486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1012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矩形 1"/>
          <p:cNvSpPr>
            <a:spLocks noChangeArrowheads="1"/>
          </p:cNvSpPr>
          <p:nvPr/>
        </p:nvSpPr>
        <p:spPr bwMode="auto">
          <a:xfrm>
            <a:off x="1128713" y="333375"/>
            <a:ext cx="76914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參考資源</a:t>
            </a:r>
            <a:endParaRPr kumimoji="0" lang="zh-TW" altLang="en-US" sz="360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5843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內容版面配置區 2"/>
          <p:cNvSpPr txBox="1">
            <a:spLocks/>
          </p:cNvSpPr>
          <p:nvPr/>
        </p:nvSpPr>
        <p:spPr bwMode="auto">
          <a:xfrm>
            <a:off x="838200" y="914400"/>
            <a:ext cx="777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endParaRPr kumimoji="0" lang="zh-TW" altLang="en-US" sz="24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5845" name="內容版面配置區 2"/>
          <p:cNvSpPr txBox="1">
            <a:spLocks/>
          </p:cNvSpPr>
          <p:nvPr/>
        </p:nvSpPr>
        <p:spPr bwMode="auto">
          <a:xfrm>
            <a:off x="1116013" y="1268413"/>
            <a:ext cx="7970837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kumimoji="0" lang="en-US" altLang="zh-TW" sz="240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http://www.tcrc.edu.tw/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kumimoji="0" lang="en-US" altLang="zh-TW" sz="240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http://www.ilrc.edu.tw/data/1000831-ipv6.pdf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kumimoji="0" lang="en-US" altLang="zh-TW" sz="240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http://webcache.googleusercontent.com/search?q=cache:RYWnQydtEowJ:ipv6tips.ipv6.org.tw/foreword.html+&amp;cd=1&amp;hl=zh-TW&amp;ct=clnk&amp;gl=tw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kumimoji="0" lang="en-US" altLang="zh-TW" sz="240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http://blog.hmes.kh.edu.tw/wordpress/jang/2010/04/23/ipv6-dns-%e5%8a%9f%e8%83%bd%e6%aa%a2%e6%b8%ac/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kumimoji="0" lang="en-US" altLang="zh-TW" sz="240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http://www.ipv6.org.tw/ipv6sc_statement.html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endParaRPr kumimoji="0" lang="zh-TW" altLang="en-US" sz="280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686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矩形 2"/>
          <p:cNvSpPr>
            <a:spLocks noChangeArrowheads="1"/>
          </p:cNvSpPr>
          <p:nvPr/>
        </p:nvSpPr>
        <p:spPr bwMode="auto">
          <a:xfrm>
            <a:off x="1331913" y="260350"/>
            <a:ext cx="7343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前言</a:t>
            </a:r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內容版面配置區 1"/>
          <p:cNvSpPr txBox="1">
            <a:spLocks/>
          </p:cNvSpPr>
          <p:nvPr/>
        </p:nvSpPr>
        <p:spPr>
          <a:xfrm>
            <a:off x="1300163" y="1557338"/>
            <a:ext cx="7407275" cy="4568825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zh-TW" dirty="0" smtClean="0">
                <a:latin typeface="標楷體" pitchFamily="65" charset="-120"/>
              </a:rPr>
              <a:t>面對</a:t>
            </a:r>
            <a:r>
              <a:rPr kumimoji="0" lang="zh-TW" altLang="zh-TW" dirty="0">
                <a:latin typeface="標楷體" pitchFamily="65" charset="-120"/>
              </a:rPr>
              <a:t>未來</a:t>
            </a:r>
            <a:r>
              <a:rPr kumimoji="0" lang="en-US" altLang="zh-TW" dirty="0">
                <a:latin typeface="標楷體" pitchFamily="65" charset="-120"/>
              </a:rPr>
              <a:t>IPv4</a:t>
            </a:r>
            <a:r>
              <a:rPr kumimoji="0" lang="zh-TW" altLang="zh-TW" dirty="0">
                <a:latin typeface="標楷體" pitchFamily="65" charset="-120"/>
              </a:rPr>
              <a:t>位址枯竭問題，台灣學術網路</a:t>
            </a:r>
            <a:r>
              <a:rPr kumimoji="0" lang="en-US" altLang="zh-TW" dirty="0">
                <a:latin typeface="標楷體" pitchFamily="65" charset="-120"/>
              </a:rPr>
              <a:t>(</a:t>
            </a:r>
            <a:r>
              <a:rPr kumimoji="0" lang="en-US" altLang="zh-TW" dirty="0" err="1">
                <a:latin typeface="標楷體" pitchFamily="65" charset="-120"/>
              </a:rPr>
              <a:t>TANet</a:t>
            </a:r>
            <a:r>
              <a:rPr kumimoji="0" lang="en-US" altLang="zh-TW" dirty="0">
                <a:latin typeface="標楷體" pitchFamily="65" charset="-120"/>
              </a:rPr>
              <a:t>)</a:t>
            </a:r>
            <a:r>
              <a:rPr kumimoji="0" lang="zh-TW" altLang="zh-TW" dirty="0">
                <a:latin typeface="標楷體" pitchFamily="65" charset="-120"/>
              </a:rPr>
              <a:t>必須有所因應</a:t>
            </a:r>
            <a:r>
              <a:rPr kumimoji="0" lang="en-US" altLang="zh-TW" dirty="0">
                <a:latin typeface="標楷體" pitchFamily="65" charset="-120"/>
              </a:rPr>
              <a:t> </a:t>
            </a:r>
            <a:r>
              <a:rPr kumimoji="0" lang="zh-TW" altLang="en-US" dirty="0">
                <a:latin typeface="標楷體" pitchFamily="65" charset="-120"/>
              </a:rPr>
              <a:t>，</a:t>
            </a:r>
            <a:r>
              <a:rPr kumimoji="0" lang="zh-TW" altLang="zh-TW" dirty="0">
                <a:latin typeface="標楷體" pitchFamily="65" charset="-120"/>
              </a:rPr>
              <a:t>方能</a:t>
            </a:r>
            <a:r>
              <a:rPr kumimoji="0" lang="zh-TW" altLang="zh-TW" dirty="0" smtClean="0">
                <a:latin typeface="標楷體" pitchFamily="65" charset="-120"/>
              </a:rPr>
              <a:t>持續支援</a:t>
            </a:r>
            <a:r>
              <a:rPr kumimoji="0" lang="zh-TW" altLang="zh-TW" dirty="0">
                <a:latin typeface="標楷體" pitchFamily="65" charset="-120"/>
              </a:rPr>
              <a:t>未來教學及研究所</a:t>
            </a:r>
            <a:r>
              <a:rPr kumimoji="0" lang="zh-TW" altLang="zh-TW" dirty="0" smtClean="0">
                <a:latin typeface="標楷體" pitchFamily="65" charset="-120"/>
              </a:rPr>
              <a:t>需。</a:t>
            </a:r>
            <a:endParaRPr kumimoji="0" lang="en-US" altLang="zh-TW" dirty="0">
              <a:latin typeface="標楷體" pitchFamily="65" charset="-12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kumimoji="0" lang="en-US" altLang="zh-TW" dirty="0">
              <a:latin typeface="標楷體" pitchFamily="65" charset="-12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zh-TW" dirty="0">
                <a:latin typeface="標楷體" pitchFamily="65" charset="-120"/>
              </a:rPr>
              <a:t>對台灣學術網路來說，讓學術網路的使用者具備</a:t>
            </a:r>
            <a:r>
              <a:rPr kumimoji="0" lang="en-US" altLang="zh-TW" dirty="0">
                <a:latin typeface="標楷體" pitchFamily="65" charset="-120"/>
              </a:rPr>
              <a:t>IPv6</a:t>
            </a:r>
            <a:r>
              <a:rPr kumimoji="0" lang="zh-TW" altLang="zh-TW" dirty="0">
                <a:latin typeface="標楷體" pitchFamily="65" charset="-120"/>
              </a:rPr>
              <a:t>連線能力的電腦、設備或行動裝置等環境，直接以</a:t>
            </a:r>
            <a:r>
              <a:rPr kumimoji="0" lang="en-US" altLang="zh-TW" dirty="0">
                <a:latin typeface="標楷體" pitchFamily="65" charset="-120"/>
              </a:rPr>
              <a:t>IPv6</a:t>
            </a:r>
            <a:r>
              <a:rPr kumimoji="0" lang="zh-TW" altLang="zh-TW" dirty="0">
                <a:latin typeface="標楷體" pitchFamily="65" charset="-120"/>
              </a:rPr>
              <a:t>位址連接到網際網路。</a:t>
            </a:r>
          </a:p>
          <a:p>
            <a:pPr marL="0" lvl="1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sz="2400" dirty="0" smtClean="0">
              <a:solidFill>
                <a:srgbClr val="0070C0"/>
              </a:solidFill>
              <a:latin typeface="標楷體" pitchFamily="65" charset="-120"/>
            </a:endParaRPr>
          </a:p>
          <a:p>
            <a:pPr marL="0" lvl="1" indent="0" algn="r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sz="2400" dirty="0">
              <a:solidFill>
                <a:srgbClr val="0070C0"/>
              </a:solidFill>
              <a:latin typeface="標楷體" pitchFamily="65" charset="-120"/>
            </a:endParaRPr>
          </a:p>
          <a:p>
            <a:pPr marL="0" lvl="1" indent="0" algn="r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sz="2400" dirty="0" smtClean="0">
              <a:solidFill>
                <a:srgbClr val="0070C0"/>
              </a:solidFill>
              <a:latin typeface="標楷體" pitchFamily="65" charset="-120"/>
            </a:endParaRPr>
          </a:p>
          <a:p>
            <a:pPr marL="0" lvl="1" indent="0" algn="r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sz="2400" dirty="0">
              <a:solidFill>
                <a:srgbClr val="0070C0"/>
              </a:solidFill>
              <a:latin typeface="標楷體" pitchFamily="65" charset="-120"/>
            </a:endParaRPr>
          </a:p>
          <a:p>
            <a:pPr marL="457200" lvl="1" indent="-4572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161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矩形 2"/>
          <p:cNvSpPr>
            <a:spLocks noChangeArrowheads="1"/>
          </p:cNvSpPr>
          <p:nvPr/>
        </p:nvSpPr>
        <p:spPr bwMode="auto">
          <a:xfrm>
            <a:off x="1331913" y="260350"/>
            <a:ext cx="7343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3600">
                <a:latin typeface="標楷體" pitchFamily="65" charset="-120"/>
                <a:ea typeface="標楷體" pitchFamily="65" charset="-120"/>
              </a:rPr>
              <a:t>IPv6</a:t>
            </a:r>
            <a:r>
              <a:rPr kumimoji="0" lang="en-US" altLang="zh-TW" sz="3600"/>
              <a:t>(</a:t>
            </a:r>
            <a:r>
              <a:rPr kumimoji="0" lang="zh-TW" altLang="en-US" sz="3600"/>
              <a:t>一</a:t>
            </a:r>
            <a:r>
              <a:rPr kumimoji="0" lang="en-US" altLang="zh-TW" sz="3600"/>
              <a:t>)</a:t>
            </a:r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內容版面配置區 1"/>
          <p:cNvSpPr txBox="1">
            <a:spLocks/>
          </p:cNvSpPr>
          <p:nvPr/>
        </p:nvSpPr>
        <p:spPr>
          <a:xfrm>
            <a:off x="1108075" y="1700213"/>
            <a:ext cx="7408863" cy="4570412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zh-TW" dirty="0">
                <a:latin typeface="標楷體" pitchFamily="65" charset="-120"/>
              </a:rPr>
              <a:t>新一代</a:t>
            </a:r>
            <a:r>
              <a:rPr kumimoji="0" lang="en-US" altLang="zh-TW" dirty="0">
                <a:latin typeface="標楷體" pitchFamily="65" charset="-120"/>
              </a:rPr>
              <a:t>IP address </a:t>
            </a:r>
            <a:r>
              <a:rPr kumimoji="0" lang="zh-TW" altLang="zh-TW" dirty="0">
                <a:latin typeface="標楷體" pitchFamily="65" charset="-120"/>
              </a:rPr>
              <a:t>通訊協定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en-US" altLang="zh-TW" dirty="0">
                <a:latin typeface="標楷體" pitchFamily="65" charset="-120"/>
              </a:rPr>
              <a:t>Why?</a:t>
            </a:r>
            <a:endParaRPr kumimoji="0" lang="zh-TW" altLang="zh-TW" dirty="0">
              <a:latin typeface="標楷體" pitchFamily="65" charset="-12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en-US" altLang="zh-TW" dirty="0">
                <a:latin typeface="標楷體" pitchFamily="65" charset="-120"/>
              </a:rPr>
              <a:t>IPv4</a:t>
            </a:r>
            <a:r>
              <a:rPr kumimoji="0" lang="zh-TW" altLang="zh-TW" dirty="0">
                <a:latin typeface="標楷體" pitchFamily="65" charset="-120"/>
              </a:rPr>
              <a:t>位址即將用完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zh-TW" dirty="0">
                <a:latin typeface="標楷體" pitchFamily="65" charset="-120"/>
              </a:rPr>
              <a:t>美國擁有大部分的</a:t>
            </a:r>
            <a:r>
              <a:rPr kumimoji="0" lang="en-US" altLang="zh-TW" dirty="0">
                <a:latin typeface="標楷體" pitchFamily="65" charset="-120"/>
              </a:rPr>
              <a:t>IPv4</a:t>
            </a:r>
            <a:r>
              <a:rPr kumimoji="0" lang="zh-TW" altLang="zh-TW" dirty="0">
                <a:latin typeface="標楷體" pitchFamily="65" charset="-120"/>
              </a:rPr>
              <a:t>位址，較</a:t>
            </a:r>
            <a:r>
              <a:rPr kumimoji="0" lang="zh-TW" altLang="en-US" dirty="0">
                <a:latin typeface="標楷體" pitchFamily="65" charset="-120"/>
              </a:rPr>
              <a:t>晚</a:t>
            </a:r>
            <a:r>
              <a:rPr kumimoji="0" lang="zh-TW" altLang="zh-TW" dirty="0">
                <a:latin typeface="標楷體" pitchFamily="65" charset="-120"/>
              </a:rPr>
              <a:t>發展網路的國家申請不到</a:t>
            </a:r>
            <a:r>
              <a:rPr kumimoji="0" lang="en-US" altLang="zh-TW" dirty="0">
                <a:latin typeface="標楷體" pitchFamily="65" charset="-120"/>
              </a:rPr>
              <a:t>IP</a:t>
            </a:r>
            <a:endParaRPr kumimoji="0" lang="zh-TW" altLang="zh-TW" dirty="0">
              <a:latin typeface="標楷體" pitchFamily="65" charset="-120"/>
            </a:endParaRPr>
          </a:p>
          <a:p>
            <a:pPr marL="0" lvl="1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sz="2400" dirty="0" smtClean="0">
              <a:solidFill>
                <a:srgbClr val="0070C0"/>
              </a:solidFill>
              <a:latin typeface="標楷體" pitchFamily="65" charset="-120"/>
            </a:endParaRPr>
          </a:p>
          <a:p>
            <a:pPr marL="0" lvl="1" indent="0" algn="r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sz="2400" dirty="0">
              <a:solidFill>
                <a:srgbClr val="0070C0"/>
              </a:solidFill>
              <a:latin typeface="標楷體" pitchFamily="65" charset="-120"/>
            </a:endParaRPr>
          </a:p>
          <a:p>
            <a:pPr marL="0" lvl="1" indent="0" algn="r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sz="2400" dirty="0" smtClean="0">
              <a:solidFill>
                <a:srgbClr val="0070C0"/>
              </a:solidFill>
              <a:latin typeface="標楷體" pitchFamily="65" charset="-120"/>
            </a:endParaRPr>
          </a:p>
          <a:p>
            <a:pPr marL="0" lvl="1" indent="0" algn="r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sz="2400" dirty="0">
              <a:solidFill>
                <a:srgbClr val="0070C0"/>
              </a:solidFill>
              <a:latin typeface="標楷體" pitchFamily="65" charset="-120"/>
            </a:endParaRPr>
          </a:p>
          <a:p>
            <a:pPr marL="457200" lvl="1" indent="-4572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4003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矩形 2"/>
          <p:cNvSpPr>
            <a:spLocks noChangeArrowheads="1"/>
          </p:cNvSpPr>
          <p:nvPr/>
        </p:nvSpPr>
        <p:spPr bwMode="auto">
          <a:xfrm>
            <a:off x="1331913" y="188913"/>
            <a:ext cx="7343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3600">
                <a:latin typeface="標楷體" pitchFamily="65" charset="-120"/>
                <a:ea typeface="標楷體" pitchFamily="65" charset="-120"/>
              </a:rPr>
              <a:t>IPv4&amp; IPv6 </a:t>
            </a:r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位址長度</a:t>
            </a:r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內容版面配置區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38200" y="914400"/>
            <a:ext cx="7772400" cy="5257800"/>
          </a:xfrm>
          <a:prstGeom prst="rect">
            <a:avLst/>
          </a:prstGeom>
          <a:blipFill rotWithShape="1">
            <a:blip r:embed="rId3"/>
            <a:stretch>
              <a:fillRect l="-1490" t="-1506" r="-471"/>
            </a:stretch>
          </a:blipFill>
          <a:extLst/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kumimoji="0" lang="zh-TW" altLang="en-US" smtClean="0">
                <a:noFill/>
              </a:rPr>
              <a:t> </a:t>
            </a:r>
            <a:endParaRPr kumimoji="0" lang="zh-TW" alt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15323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矩形 2"/>
          <p:cNvSpPr>
            <a:spLocks noChangeArrowheads="1"/>
          </p:cNvSpPr>
          <p:nvPr/>
        </p:nvSpPr>
        <p:spPr bwMode="auto">
          <a:xfrm>
            <a:off x="1331913" y="260350"/>
            <a:ext cx="7343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上網方式</a:t>
            </a:r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3556" name="內容版面配置區 2"/>
          <p:cNvSpPr txBox="1">
            <a:spLocks/>
          </p:cNvSpPr>
          <p:nvPr/>
        </p:nvSpPr>
        <p:spPr bwMode="auto">
          <a:xfrm>
            <a:off x="1128713" y="1268413"/>
            <a:ext cx="777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endParaRPr kumimoji="0" lang="en-US" altLang="zh-TW" sz="24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Ø"/>
            </a:pPr>
            <a:r>
              <a:rPr kumimoji="0" lang="zh-TW" altLang="en-US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上網方式－</a:t>
            </a:r>
            <a:r>
              <a:rPr kumimoji="0" lang="zh-TW" altLang="zh-TW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我們日常上網還是使用網頁地址</a:t>
            </a:r>
            <a:r>
              <a:rPr kumimoji="0" lang="en-US" altLang="zh-TW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zh-TW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例如</a:t>
            </a:r>
            <a:r>
              <a:rPr kumimoji="0" lang="en-US" altLang="zh-TW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www.pu.edu.tw)</a:t>
            </a:r>
            <a:r>
              <a:rPr kumimoji="0" lang="zh-TW" altLang="zh-TW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來連線，系統會自動將網頁地址轉換為</a:t>
            </a:r>
            <a:r>
              <a:rPr kumimoji="0" lang="en-US" altLang="zh-TW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IPv6</a:t>
            </a:r>
            <a:r>
              <a:rPr kumimoji="0" lang="zh-TW" altLang="zh-TW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位址，所以一般使用者不需改變原本上網使用習慣即可使用</a:t>
            </a:r>
            <a:r>
              <a:rPr kumimoji="0" lang="en-US" altLang="zh-TW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IPv6</a:t>
            </a:r>
            <a:r>
              <a:rPr kumimoji="0" lang="zh-TW" altLang="zh-TW" sz="24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。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endParaRPr kumimoji="0" lang="zh-TW" altLang="en-US" sz="24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720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矩形 2"/>
          <p:cNvSpPr>
            <a:spLocks noChangeArrowheads="1"/>
          </p:cNvSpPr>
          <p:nvPr/>
        </p:nvSpPr>
        <p:spPr bwMode="auto">
          <a:xfrm>
            <a:off x="1409700" y="188913"/>
            <a:ext cx="73453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zh-TW" sz="3600">
                <a:latin typeface="標楷體" pitchFamily="65" charset="-120"/>
                <a:ea typeface="標楷體" pitchFamily="65" charset="-120"/>
              </a:rPr>
              <a:t>IPv4/IPv6 </a:t>
            </a:r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轉換發展過程</a:t>
            </a:r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128713" y="1268413"/>
            <a:ext cx="7907337" cy="52578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kumimoji="0" lang="en-US" altLang="zh-TW" dirty="0" smtClean="0">
              <a:latin typeface="標楷體" pitchFamily="65" charset="-12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zh-TW" dirty="0">
                <a:latin typeface="標楷體" pitchFamily="65" charset="-120"/>
              </a:rPr>
              <a:t>完全</a:t>
            </a:r>
            <a:r>
              <a:rPr kumimoji="0" lang="en-US" altLang="zh-TW" dirty="0">
                <a:latin typeface="標楷體" pitchFamily="65" charset="-120"/>
              </a:rPr>
              <a:t>IPv4 </a:t>
            </a:r>
            <a:r>
              <a:rPr kumimoji="0" lang="zh-TW" altLang="zh-TW" dirty="0" smtClean="0">
                <a:latin typeface="標楷體" pitchFamily="65" charset="-120"/>
              </a:rPr>
              <a:t>網路</a:t>
            </a:r>
            <a:endParaRPr kumimoji="0" lang="en-US" altLang="zh-TW" dirty="0" smtClean="0">
              <a:latin typeface="標楷體" pitchFamily="65" charset="-120"/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kumimoji="0" lang="zh-TW" altLang="zh-TW" dirty="0" smtClean="0">
                <a:latin typeface="標楷體" pitchFamily="65" charset="-120"/>
              </a:rPr>
              <a:t>– </a:t>
            </a:r>
            <a:r>
              <a:rPr kumimoji="0" lang="zh-TW" altLang="zh-TW" dirty="0">
                <a:latin typeface="標楷體" pitchFamily="65" charset="-120"/>
              </a:rPr>
              <a:t>第</a:t>
            </a:r>
            <a:r>
              <a:rPr kumimoji="0" lang="en-US" altLang="zh-TW" dirty="0">
                <a:latin typeface="標楷體" pitchFamily="65" charset="-120"/>
              </a:rPr>
              <a:t>1</a:t>
            </a:r>
            <a:r>
              <a:rPr kumimoji="0" lang="zh-TW" altLang="zh-TW" dirty="0">
                <a:latin typeface="標楷體" pitchFamily="65" charset="-120"/>
              </a:rPr>
              <a:t>階段：建立</a:t>
            </a:r>
            <a:r>
              <a:rPr kumimoji="0" lang="en-US" altLang="zh-TW" dirty="0">
                <a:latin typeface="標楷體" pitchFamily="65" charset="-120"/>
              </a:rPr>
              <a:t>IPv4/IPv6 </a:t>
            </a:r>
            <a:r>
              <a:rPr kumimoji="0" lang="zh-TW" altLang="zh-TW" dirty="0">
                <a:latin typeface="標楷體" pitchFamily="65" charset="-120"/>
              </a:rPr>
              <a:t>雙協定核心</a:t>
            </a:r>
            <a:r>
              <a:rPr kumimoji="0" lang="zh-TW" altLang="zh-TW" dirty="0" smtClean="0">
                <a:latin typeface="標楷體" pitchFamily="65" charset="-120"/>
              </a:rPr>
              <a:t>網路</a:t>
            </a:r>
            <a:r>
              <a:rPr kumimoji="0" lang="zh-TW" altLang="zh-TW" dirty="0">
                <a:latin typeface="標楷體" pitchFamily="65" charset="-120"/>
              </a:rPr>
              <a:t>。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kumimoji="0" lang="zh-TW" altLang="zh-TW" dirty="0" smtClean="0">
                <a:latin typeface="標楷體" pitchFamily="65" charset="-120"/>
              </a:rPr>
              <a:t>– </a:t>
            </a:r>
            <a:r>
              <a:rPr kumimoji="0" lang="zh-TW" altLang="zh-TW" dirty="0">
                <a:latin typeface="標楷體" pitchFamily="65" charset="-120"/>
              </a:rPr>
              <a:t>第</a:t>
            </a:r>
            <a:r>
              <a:rPr kumimoji="0" lang="en-US" altLang="zh-TW" dirty="0">
                <a:latin typeface="標楷體" pitchFamily="65" charset="-120"/>
              </a:rPr>
              <a:t>2</a:t>
            </a:r>
            <a:r>
              <a:rPr kumimoji="0" lang="zh-TW" altLang="zh-TW" dirty="0">
                <a:latin typeface="標楷體" pitchFamily="65" charset="-120"/>
              </a:rPr>
              <a:t>階段：為測試目的或特殊服務有範圍地進行</a:t>
            </a:r>
            <a:r>
              <a:rPr kumimoji="0" lang="en-US" altLang="zh-TW" dirty="0">
                <a:latin typeface="標楷體" pitchFamily="65" charset="-120"/>
              </a:rPr>
              <a:t>IPv6 </a:t>
            </a:r>
            <a:r>
              <a:rPr kumimoji="0" lang="zh-TW" altLang="zh-TW" dirty="0" smtClean="0">
                <a:latin typeface="標楷體" pitchFamily="65" charset="-120"/>
              </a:rPr>
              <a:t>接取</a:t>
            </a:r>
            <a:r>
              <a:rPr kumimoji="0" lang="zh-TW" altLang="zh-TW" dirty="0">
                <a:latin typeface="標楷體" pitchFamily="65" charset="-120"/>
              </a:rPr>
              <a:t>網路佈</a:t>
            </a:r>
            <a:r>
              <a:rPr kumimoji="0" lang="zh-TW" altLang="zh-TW" dirty="0" smtClean="0">
                <a:latin typeface="標楷體" pitchFamily="65" charset="-120"/>
              </a:rPr>
              <a:t>建</a:t>
            </a:r>
            <a:r>
              <a:rPr kumimoji="0" lang="zh-TW" altLang="zh-TW" dirty="0">
                <a:latin typeface="標楷體" pitchFamily="65" charset="-120"/>
              </a:rPr>
              <a:t>。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zh-TW" dirty="0">
                <a:latin typeface="標楷體" pitchFamily="65" charset="-120"/>
              </a:rPr>
              <a:t>–</a:t>
            </a:r>
            <a:r>
              <a:rPr kumimoji="0" lang="en-US" altLang="zh-TW" dirty="0">
                <a:latin typeface="標楷體" pitchFamily="65" charset="-120"/>
              </a:rPr>
              <a:t> IPv4 </a:t>
            </a:r>
            <a:r>
              <a:rPr kumimoji="0" lang="zh-TW" altLang="zh-TW" dirty="0">
                <a:latin typeface="標楷體" pitchFamily="65" charset="-120"/>
              </a:rPr>
              <a:t>位址枯竭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kumimoji="0" lang="zh-TW" altLang="zh-TW" dirty="0">
                <a:latin typeface="標楷體" pitchFamily="65" charset="-120"/>
              </a:rPr>
              <a:t>– 第</a:t>
            </a:r>
            <a:r>
              <a:rPr kumimoji="0" lang="en-US" altLang="zh-TW" dirty="0">
                <a:latin typeface="標楷體" pitchFamily="65" charset="-120"/>
              </a:rPr>
              <a:t>3</a:t>
            </a:r>
            <a:r>
              <a:rPr kumimoji="0" lang="zh-TW" altLang="zh-TW" dirty="0">
                <a:latin typeface="標楷體" pitchFamily="65" charset="-120"/>
              </a:rPr>
              <a:t>階段：為了</a:t>
            </a:r>
            <a:r>
              <a:rPr kumimoji="0" lang="en-US" altLang="zh-TW" dirty="0">
                <a:latin typeface="標楷體" pitchFamily="65" charset="-120"/>
              </a:rPr>
              <a:t>IPv4</a:t>
            </a:r>
            <a:r>
              <a:rPr kumimoji="0" lang="zh-TW" altLang="zh-TW" dirty="0">
                <a:latin typeface="標楷體" pitchFamily="65" charset="-120"/>
              </a:rPr>
              <a:t>網路服務的延續性，建立</a:t>
            </a:r>
            <a:r>
              <a:rPr kumimoji="0" lang="en-US" altLang="zh-TW" dirty="0">
                <a:latin typeface="標楷體" pitchFamily="65" charset="-120"/>
              </a:rPr>
              <a:t>IPv6 </a:t>
            </a:r>
            <a:r>
              <a:rPr kumimoji="0" lang="zh-TW" altLang="zh-TW" dirty="0">
                <a:latin typeface="標楷體" pitchFamily="65" charset="-120"/>
              </a:rPr>
              <a:t>接取</a:t>
            </a:r>
            <a:r>
              <a:rPr kumimoji="0" lang="zh-TW" altLang="zh-TW" dirty="0" smtClean="0">
                <a:latin typeface="標楷體" pitchFamily="65" charset="-120"/>
              </a:rPr>
              <a:t>網路</a:t>
            </a:r>
            <a:r>
              <a:rPr kumimoji="0" lang="zh-TW" altLang="zh-TW" dirty="0">
                <a:latin typeface="標楷體" pitchFamily="65" charset="-120"/>
              </a:rPr>
              <a:t>。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kumimoji="0" lang="zh-TW" altLang="zh-TW" dirty="0">
                <a:latin typeface="標楷體" pitchFamily="65" charset="-120"/>
              </a:rPr>
              <a:t>– 第</a:t>
            </a:r>
            <a:r>
              <a:rPr kumimoji="0" lang="en-US" altLang="zh-TW" dirty="0">
                <a:latin typeface="標楷體" pitchFamily="65" charset="-120"/>
              </a:rPr>
              <a:t>4</a:t>
            </a:r>
            <a:r>
              <a:rPr kumimoji="0" lang="zh-TW" altLang="zh-TW" dirty="0">
                <a:latin typeface="標楷體" pitchFamily="65" charset="-120"/>
              </a:rPr>
              <a:t>階段：提供</a:t>
            </a:r>
            <a:r>
              <a:rPr kumimoji="0" lang="en-US" altLang="zh-TW" dirty="0">
                <a:latin typeface="標楷體" pitchFamily="65" charset="-120"/>
              </a:rPr>
              <a:t>IPv6</a:t>
            </a:r>
            <a:r>
              <a:rPr kumimoji="0" lang="zh-TW" altLang="zh-TW" dirty="0">
                <a:latin typeface="標楷體" pitchFamily="65" charset="-120"/>
              </a:rPr>
              <a:t>連線服務給</a:t>
            </a:r>
            <a:r>
              <a:rPr kumimoji="0" lang="zh-TW" altLang="zh-TW" dirty="0" smtClean="0">
                <a:latin typeface="標楷體" pitchFamily="65" charset="-120"/>
              </a:rPr>
              <a:t>使用者</a:t>
            </a:r>
            <a:r>
              <a:rPr kumimoji="0" lang="zh-TW" altLang="zh-TW" dirty="0">
                <a:latin typeface="標楷體" pitchFamily="65" charset="-120"/>
              </a:rPr>
              <a:t>。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zh-TW" altLang="en-US" dirty="0" smtClean="0">
              <a:latin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8698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矩形 2"/>
          <p:cNvSpPr>
            <a:spLocks noChangeArrowheads="1"/>
          </p:cNvSpPr>
          <p:nvPr/>
        </p:nvSpPr>
        <p:spPr bwMode="auto">
          <a:xfrm>
            <a:off x="1331913" y="260350"/>
            <a:ext cx="7343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依據</a:t>
            </a:r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128713" y="1268413"/>
            <a:ext cx="7772400" cy="52578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kumimoji="0" lang="zh-TW" altLang="zh-TW" b="1" dirty="0">
                <a:solidFill>
                  <a:schemeClr val="tx1"/>
                </a:solidFill>
                <a:latin typeface="標楷體" pitchFamily="65" charset="-120"/>
              </a:rPr>
              <a:t>台中區網會議管理委員會第四十一次會議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kumimoji="0" lang="zh-TW" altLang="zh-TW" b="1" dirty="0">
                <a:latin typeface="標楷體" pitchFamily="65" charset="-120"/>
              </a:rPr>
              <a:t>議決</a:t>
            </a:r>
            <a:r>
              <a:rPr kumimoji="0" lang="zh-TW" altLang="zh-TW" dirty="0" smtClean="0">
                <a:latin typeface="標楷體" pitchFamily="65" charset="-120"/>
              </a:rPr>
              <a:t>：</a:t>
            </a:r>
            <a:endParaRPr kumimoji="0" lang="en-US" altLang="zh-TW" dirty="0" smtClean="0">
              <a:latin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kumimoji="0" lang="zh-TW" altLang="zh-TW" dirty="0" smtClean="0">
                <a:latin typeface="標楷體" pitchFamily="65" charset="-120"/>
              </a:rPr>
              <a:t>因應</a:t>
            </a:r>
            <a:r>
              <a:rPr kumimoji="0" lang="en-US" altLang="zh-TW" dirty="0">
                <a:latin typeface="標楷體" pitchFamily="65" charset="-120"/>
              </a:rPr>
              <a:t>IPv4</a:t>
            </a:r>
            <a:r>
              <a:rPr kumimoji="0" lang="zh-TW" altLang="zh-TW" dirty="0">
                <a:latin typeface="標楷體" pitchFamily="65" charset="-120"/>
              </a:rPr>
              <a:t>位址即將用盡的事實，以及</a:t>
            </a:r>
            <a:r>
              <a:rPr kumimoji="0" lang="en-US" altLang="zh-TW" dirty="0">
                <a:latin typeface="標楷體" pitchFamily="65" charset="-120"/>
              </a:rPr>
              <a:t>IPv6</a:t>
            </a:r>
            <a:r>
              <a:rPr kumimoji="0" lang="zh-TW" altLang="zh-TW" dirty="0">
                <a:latin typeface="標楷體" pitchFamily="65" charset="-120"/>
              </a:rPr>
              <a:t>未來大規模實施之趨勢，請各連線單位儘早採取行動。最好的解決方法就是開始使用</a:t>
            </a:r>
            <a:r>
              <a:rPr kumimoji="0" lang="en-US" altLang="zh-TW" dirty="0">
                <a:latin typeface="標楷體" pitchFamily="65" charset="-120"/>
              </a:rPr>
              <a:t>IPv6</a:t>
            </a:r>
            <a:r>
              <a:rPr kumimoji="0" lang="zh-TW" altLang="zh-TW" dirty="0">
                <a:latin typeface="標楷體" pitchFamily="65" charset="-120"/>
              </a:rPr>
              <a:t>，累積實際維運經驗，以便將來為單位內使用者提供服務</a:t>
            </a:r>
            <a:r>
              <a:rPr kumimoji="0" lang="zh-TW" altLang="zh-TW" dirty="0" smtClean="0">
                <a:latin typeface="標楷體" pitchFamily="65" charset="-120"/>
              </a:rPr>
              <a:t>。</a:t>
            </a:r>
            <a:endParaRPr kumimoji="0" lang="en-US" altLang="zh-TW" dirty="0" smtClean="0">
              <a:latin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defRPr/>
            </a:pPr>
            <a:endParaRPr kumimoji="0" lang="en-US" altLang="zh-TW" dirty="0" smtClean="0">
              <a:latin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kumimoji="0" lang="zh-TW" altLang="zh-TW" dirty="0" smtClean="0">
                <a:latin typeface="標楷體" pitchFamily="65" charset="-120"/>
              </a:rPr>
              <a:t>請</a:t>
            </a:r>
            <a:r>
              <a:rPr kumimoji="0" lang="zh-TW" altLang="zh-TW" dirty="0">
                <a:latin typeface="標楷體" pitchFamily="65" charset="-120"/>
              </a:rPr>
              <a:t>各連線夥伴檢視目前設備，如具備支援</a:t>
            </a:r>
            <a:r>
              <a:rPr kumimoji="0" lang="en-US" altLang="zh-TW" dirty="0">
                <a:latin typeface="標楷體" pitchFamily="65" charset="-120"/>
              </a:rPr>
              <a:t>IPv6</a:t>
            </a:r>
            <a:r>
              <a:rPr kumimoji="0" lang="zh-TW" altLang="zh-TW" dirty="0">
                <a:latin typeface="標楷體" pitchFamily="65" charset="-120"/>
              </a:rPr>
              <a:t>的能力，請盡快完成</a:t>
            </a:r>
            <a:r>
              <a:rPr kumimoji="0" lang="en-US" altLang="zh-TW" dirty="0">
                <a:latin typeface="標楷體" pitchFamily="65" charset="-120"/>
              </a:rPr>
              <a:t>IPv6</a:t>
            </a:r>
            <a:r>
              <a:rPr kumimoji="0" lang="zh-TW" altLang="zh-TW" dirty="0">
                <a:latin typeface="標楷體" pitchFamily="65" charset="-120"/>
              </a:rPr>
              <a:t>，設定，並將網站首頁</a:t>
            </a:r>
            <a:r>
              <a:rPr kumimoji="0" lang="en-US" altLang="zh-TW" dirty="0">
                <a:latin typeface="標楷體" pitchFamily="65" charset="-120"/>
              </a:rPr>
              <a:t>Ipv6</a:t>
            </a:r>
            <a:r>
              <a:rPr kumimoji="0" lang="zh-TW" altLang="zh-TW" dirty="0">
                <a:latin typeface="標楷體" pitchFamily="65" charset="-120"/>
              </a:rPr>
              <a:t>功能啟用，如有必要，區網中心可提供相關協助。</a:t>
            </a:r>
            <a:endParaRPr kumimoji="0" lang="zh-TW" altLang="en-US" dirty="0">
              <a:latin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kumimoji="0" lang="en-US" altLang="zh-TW" dirty="0" smtClean="0">
              <a:latin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9163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圖片 5" descr="p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矩形 2"/>
          <p:cNvSpPr>
            <a:spLocks noChangeArrowheads="1"/>
          </p:cNvSpPr>
          <p:nvPr/>
        </p:nvSpPr>
        <p:spPr bwMode="auto">
          <a:xfrm>
            <a:off x="1331913" y="260350"/>
            <a:ext cx="7343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執行情形</a:t>
            </a:r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1331913" y="930275"/>
            <a:ext cx="7086600" cy="52578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endParaRPr kumimoji="0" lang="en-US" altLang="zh-TW" dirty="0" smtClean="0">
              <a:latin typeface="標楷體" pitchFamily="65" charset="-12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zh-TW" dirty="0" smtClean="0">
                <a:latin typeface="標楷體" pitchFamily="65" charset="-120"/>
              </a:rPr>
              <a:t>目前完成區網與學校間</a:t>
            </a:r>
            <a:r>
              <a:rPr kumimoji="0" lang="en-US" altLang="zh-TW" dirty="0" smtClean="0">
                <a:latin typeface="標楷體" pitchFamily="65" charset="-120"/>
              </a:rPr>
              <a:t>IPv6/v4Dual Stack</a:t>
            </a:r>
            <a:r>
              <a:rPr kumimoji="0" lang="zh-TW" altLang="zh-TW" dirty="0" smtClean="0">
                <a:latin typeface="標楷體" pitchFamily="65" charset="-120"/>
              </a:rPr>
              <a:t>的學校有：中興大學、中臺科技大學、中州科技大學、</a:t>
            </a:r>
            <a:r>
              <a:rPr kumimoji="0" lang="zh-TW" altLang="zh-TW" dirty="0">
                <a:latin typeface="標楷體" pitchFamily="65" charset="-120"/>
              </a:rPr>
              <a:t>台中</a:t>
            </a:r>
            <a:r>
              <a:rPr kumimoji="0" lang="zh-TW" altLang="zh-TW" dirty="0" smtClean="0">
                <a:latin typeface="標楷體" pitchFamily="65" charset="-120"/>
              </a:rPr>
              <a:t>技術學院、台中護專、亞洲大學、東海大學、</a:t>
            </a:r>
            <a:r>
              <a:rPr kumimoji="0" lang="zh-TW" altLang="zh-TW" dirty="0" smtClean="0">
                <a:solidFill>
                  <a:srgbClr val="FF0000"/>
                </a:solidFill>
                <a:latin typeface="標楷體" pitchFamily="65" charset="-120"/>
              </a:rPr>
              <a:t>靜宜大學</a:t>
            </a:r>
            <a:r>
              <a:rPr kumimoji="0" lang="zh-TW" altLang="zh-TW" dirty="0" smtClean="0">
                <a:latin typeface="標楷體" pitchFamily="65" charset="-120"/>
              </a:rPr>
              <a:t>、南開科技大學、彰化師大、明道大學、修平科技大學、精誠中學等</a:t>
            </a:r>
            <a:r>
              <a:rPr kumimoji="0" lang="en-US" altLang="zh-TW" dirty="0" smtClean="0">
                <a:latin typeface="標楷體" pitchFamily="65" charset="-120"/>
              </a:rPr>
              <a:t>13</a:t>
            </a:r>
            <a:r>
              <a:rPr kumimoji="0" lang="zh-TW" altLang="zh-TW" dirty="0" smtClean="0">
                <a:latin typeface="標楷體" pitchFamily="65" charset="-120"/>
              </a:rPr>
              <a:t>校。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zh-TW" altLang="zh-TW" dirty="0" smtClean="0">
              <a:latin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kumimoji="0" lang="zh-TW" altLang="en-US" dirty="0" smtClean="0">
              <a:latin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2725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"/>
          <p:cNvSpPr>
            <a:spLocks noChangeArrowheads="1"/>
          </p:cNvSpPr>
          <p:nvPr/>
        </p:nvSpPr>
        <p:spPr bwMode="auto">
          <a:xfrm>
            <a:off x="1128713" y="115888"/>
            <a:ext cx="79073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校園配置到的實體</a:t>
            </a:r>
            <a:r>
              <a:rPr kumimoji="0" lang="en-US" altLang="zh-TW" sz="3600">
                <a:latin typeface="標楷體" pitchFamily="65" charset="-120"/>
                <a:ea typeface="標楷體" pitchFamily="65" charset="-120"/>
              </a:rPr>
              <a:t>IP</a:t>
            </a:r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位址</a:t>
            </a:r>
            <a:endParaRPr kumimoji="0" lang="zh-TW" altLang="en-US" sz="36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1169988" y="908050"/>
            <a:ext cx="7993062" cy="5834063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en-US" altLang="zh-TW" b="1" dirty="0" smtClean="0">
                <a:latin typeface="標楷體" pitchFamily="65" charset="-120"/>
              </a:rPr>
              <a:t>IPv4</a:t>
            </a:r>
            <a:r>
              <a:rPr kumimoji="0" lang="zh-TW" altLang="zh-TW" b="1" dirty="0" smtClean="0">
                <a:latin typeface="標楷體" pitchFamily="65" charset="-120"/>
              </a:rPr>
              <a:t>位址數</a:t>
            </a:r>
            <a:r>
              <a:rPr kumimoji="0" lang="en-US" altLang="zh-TW" b="1" dirty="0" smtClean="0">
                <a:latin typeface="標楷體" pitchFamily="65" charset="-120"/>
              </a:rPr>
              <a:t>:</a:t>
            </a:r>
            <a:endParaRPr kumimoji="0" lang="zh-TW" altLang="zh-TW" dirty="0" smtClean="0">
              <a:latin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kumimoji="0" lang="en-US" altLang="zh-TW" b="1" dirty="0" smtClean="0">
                <a:solidFill>
                  <a:srgbClr val="FF0000"/>
                </a:solidFill>
                <a:latin typeface="標楷體" pitchFamily="65" charset="-120"/>
              </a:rPr>
              <a:t>140.128</a:t>
            </a:r>
            <a:r>
              <a:rPr kumimoji="0" lang="en-US" altLang="zh-TW" b="1" dirty="0" smtClean="0">
                <a:latin typeface="標楷體" pitchFamily="65" charset="-120"/>
              </a:rPr>
              <a:t>.1.1~1</a:t>
            </a:r>
            <a:r>
              <a:rPr kumimoji="0" lang="en-US" altLang="zh-TW" b="1" dirty="0" smtClean="0">
                <a:solidFill>
                  <a:srgbClr val="FF0000"/>
                </a:solidFill>
                <a:latin typeface="標楷體" pitchFamily="65" charset="-120"/>
              </a:rPr>
              <a:t>40.128</a:t>
            </a:r>
            <a:r>
              <a:rPr kumimoji="0" lang="en-US" altLang="zh-TW" b="1" dirty="0" smtClean="0">
                <a:latin typeface="標楷體" pitchFamily="65" charset="-120"/>
              </a:rPr>
              <a:t>.50.255</a:t>
            </a:r>
            <a:endParaRPr kumimoji="0" lang="zh-TW" altLang="zh-TW" dirty="0" smtClean="0">
              <a:latin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kumimoji="0" lang="en-US" altLang="zh-TW" b="1" dirty="0" smtClean="0">
                <a:solidFill>
                  <a:srgbClr val="FF0000"/>
                </a:solidFill>
                <a:latin typeface="標楷體" pitchFamily="65" charset="-120"/>
              </a:rPr>
              <a:t>120.110</a:t>
            </a:r>
            <a:r>
              <a:rPr kumimoji="0" lang="en-US" altLang="zh-TW" b="1" dirty="0" smtClean="0">
                <a:latin typeface="標楷體" pitchFamily="65" charset="-120"/>
              </a:rPr>
              <a:t>.64.1~1</a:t>
            </a:r>
            <a:r>
              <a:rPr kumimoji="0" lang="en-US" altLang="zh-TW" b="1" dirty="0" smtClean="0">
                <a:solidFill>
                  <a:srgbClr val="FF0000"/>
                </a:solidFill>
                <a:latin typeface="標楷體" pitchFamily="65" charset="-120"/>
              </a:rPr>
              <a:t>20.110</a:t>
            </a:r>
            <a:r>
              <a:rPr kumimoji="0" lang="en-US" altLang="zh-TW" b="1" dirty="0" smtClean="0">
                <a:latin typeface="標楷體" pitchFamily="65" charset="-120"/>
              </a:rPr>
              <a:t>.117.255 </a:t>
            </a:r>
            <a:endParaRPr kumimoji="0" lang="zh-TW" altLang="zh-TW" dirty="0" smtClean="0">
              <a:latin typeface="標楷體" pitchFamily="65" charset="-12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en-US" altLang="zh-TW" b="1" dirty="0" smtClean="0">
                <a:latin typeface="標楷體" pitchFamily="65" charset="-120"/>
              </a:rPr>
              <a:t>IPv6</a:t>
            </a:r>
            <a:r>
              <a:rPr kumimoji="0" lang="zh-TW" altLang="zh-TW" b="1" dirty="0" smtClean="0">
                <a:latin typeface="標楷體" pitchFamily="65" charset="-120"/>
              </a:rPr>
              <a:t>位址數</a:t>
            </a:r>
            <a:r>
              <a:rPr kumimoji="0" lang="en-US" altLang="zh-TW" b="1" dirty="0" smtClean="0">
                <a:latin typeface="標楷體" pitchFamily="65" charset="-120"/>
              </a:rPr>
              <a:t>:</a:t>
            </a:r>
            <a:endParaRPr kumimoji="0" lang="zh-TW" altLang="zh-TW" dirty="0" smtClean="0">
              <a:latin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kumimoji="0" lang="en-US" altLang="zh-TW" dirty="0">
                <a:latin typeface="標楷體" pitchFamily="65" charset="-120"/>
              </a:rPr>
              <a:t>2001:288:500b:</a:t>
            </a:r>
            <a:r>
              <a:rPr kumimoji="0" lang="zh-TW" altLang="zh-TW" b="1" dirty="0" smtClean="0">
                <a:latin typeface="標楷體" pitchFamily="65" charset="-120"/>
              </a:rPr>
              <a:t>１</a:t>
            </a:r>
            <a:r>
              <a:rPr kumimoji="0" lang="en-US" altLang="zh-TW" b="1" dirty="0" smtClean="0">
                <a:latin typeface="標楷體" pitchFamily="65" charset="-120"/>
              </a:rPr>
              <a:t>::/64~</a:t>
            </a:r>
            <a:r>
              <a:rPr kumimoji="0" lang="en-US" altLang="zh-TW" dirty="0" smtClean="0">
                <a:solidFill>
                  <a:srgbClr val="FF0000"/>
                </a:solidFill>
                <a:latin typeface="標楷體" pitchFamily="65" charset="-120"/>
              </a:rPr>
              <a:t>2001:288:500b</a:t>
            </a:r>
            <a:r>
              <a:rPr kumimoji="0" lang="en-US" altLang="zh-TW" dirty="0" smtClean="0">
                <a:latin typeface="標楷體" pitchFamily="65" charset="-120"/>
              </a:rPr>
              <a:t>:</a:t>
            </a:r>
            <a:r>
              <a:rPr kumimoji="0" lang="en-US" altLang="zh-TW" b="1" dirty="0" smtClean="0">
                <a:latin typeface="標楷體" pitchFamily="65" charset="-120"/>
              </a:rPr>
              <a:t>50</a:t>
            </a:r>
            <a:r>
              <a:rPr kumimoji="0" lang="en-US" altLang="zh-TW" dirty="0" smtClean="0">
                <a:latin typeface="標楷體" pitchFamily="65" charset="-120"/>
              </a:rPr>
              <a:t>::</a:t>
            </a:r>
            <a:r>
              <a:rPr kumimoji="0" lang="en-US" altLang="zh-TW" b="1" dirty="0" smtClean="0">
                <a:latin typeface="標楷體" pitchFamily="65" charset="-120"/>
              </a:rPr>
              <a:t>/64 </a:t>
            </a:r>
            <a:endParaRPr kumimoji="0" lang="zh-TW" altLang="zh-TW" dirty="0" smtClean="0">
              <a:latin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kumimoji="0" lang="en-US" altLang="zh-TW" dirty="0" smtClean="0">
                <a:solidFill>
                  <a:srgbClr val="FF0000"/>
                </a:solidFill>
                <a:latin typeface="標楷體" pitchFamily="65" charset="-120"/>
              </a:rPr>
              <a:t>2001:288:500b</a:t>
            </a:r>
            <a:r>
              <a:rPr kumimoji="0" lang="en-US" altLang="zh-TW" dirty="0" smtClean="0">
                <a:latin typeface="標楷體" pitchFamily="65" charset="-120"/>
              </a:rPr>
              <a:t>:</a:t>
            </a:r>
            <a:r>
              <a:rPr kumimoji="0" lang="en-US" altLang="zh-TW" b="1" dirty="0" smtClean="0">
                <a:latin typeface="標楷體" pitchFamily="65" charset="-120"/>
              </a:rPr>
              <a:t>64</a:t>
            </a:r>
            <a:r>
              <a:rPr kumimoji="0" lang="en-US" altLang="zh-TW" dirty="0" smtClean="0">
                <a:latin typeface="標楷體" pitchFamily="65" charset="-120"/>
              </a:rPr>
              <a:t>:: /64 ~ </a:t>
            </a:r>
            <a:r>
              <a:rPr kumimoji="0" lang="en-US" altLang="zh-TW" dirty="0" smtClean="0">
                <a:solidFill>
                  <a:srgbClr val="FF0000"/>
                </a:solidFill>
                <a:latin typeface="標楷體" pitchFamily="65" charset="-120"/>
              </a:rPr>
              <a:t>2001:288:500b</a:t>
            </a:r>
            <a:r>
              <a:rPr kumimoji="0" lang="en-US" altLang="zh-TW" dirty="0" smtClean="0">
                <a:latin typeface="標楷體" pitchFamily="65" charset="-120"/>
              </a:rPr>
              <a:t>:</a:t>
            </a:r>
            <a:r>
              <a:rPr kumimoji="0" lang="en-US" altLang="zh-TW" b="1" dirty="0" smtClean="0">
                <a:latin typeface="標楷體" pitchFamily="65" charset="-120"/>
              </a:rPr>
              <a:t>117</a:t>
            </a:r>
            <a:r>
              <a:rPr kumimoji="0" lang="en-US" altLang="zh-TW" dirty="0" smtClean="0">
                <a:latin typeface="標楷體" pitchFamily="65" charset="-120"/>
              </a:rPr>
              <a:t>::/64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en-US" altLang="zh-TW" b="1" dirty="0" smtClean="0">
              <a:latin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kumimoji="0" lang="zh-TW" altLang="zh-TW" b="1" dirty="0" smtClean="0">
                <a:latin typeface="標楷體" pitchFamily="65" charset="-120"/>
              </a:rPr>
              <a:t>例如</a:t>
            </a:r>
            <a:r>
              <a:rPr kumimoji="0" lang="en-US" altLang="zh-TW" b="1" dirty="0">
                <a:latin typeface="標楷體" pitchFamily="65" charset="-120"/>
              </a:rPr>
              <a:t>:</a:t>
            </a:r>
            <a:endParaRPr kumimoji="0" lang="zh-TW" altLang="zh-TW" dirty="0">
              <a:latin typeface="標楷體" pitchFamily="65" charset="-12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zh-TW" dirty="0">
                <a:latin typeface="標楷體" pitchFamily="65" charset="-120"/>
              </a:rPr>
              <a:t>首頁：</a:t>
            </a:r>
            <a:r>
              <a:rPr kumimoji="0" lang="en-US" altLang="zh-TW" u="sng" dirty="0">
                <a:latin typeface="標楷體" pitchFamily="65" charset="-120"/>
                <a:hlinkClick r:id="rId2"/>
              </a:rPr>
              <a:t>www.pu.edu.tw</a:t>
            </a:r>
            <a:r>
              <a:rPr kumimoji="0" lang="en-US" altLang="zh-TW" dirty="0">
                <a:latin typeface="標楷體" pitchFamily="65" charset="-120"/>
              </a:rPr>
              <a:t> -&gt; 140.128.</a:t>
            </a:r>
            <a:r>
              <a:rPr kumimoji="0" lang="en-US" altLang="zh-TW" b="1" dirty="0">
                <a:solidFill>
                  <a:srgbClr val="FF0000"/>
                </a:solidFill>
                <a:latin typeface="標楷體" pitchFamily="65" charset="-120"/>
              </a:rPr>
              <a:t>48</a:t>
            </a:r>
            <a:r>
              <a:rPr kumimoji="0" lang="en-US" altLang="zh-TW" dirty="0">
                <a:solidFill>
                  <a:srgbClr val="FF0000"/>
                </a:solidFill>
                <a:latin typeface="標楷體" pitchFamily="65" charset="-120"/>
              </a:rPr>
              <a:t>.</a:t>
            </a:r>
            <a:r>
              <a:rPr kumimoji="0" lang="en-US" altLang="zh-TW" b="1" dirty="0">
                <a:solidFill>
                  <a:srgbClr val="FF0000"/>
                </a:solidFill>
                <a:latin typeface="標楷體" pitchFamily="65" charset="-120"/>
              </a:rPr>
              <a:t>46</a:t>
            </a:r>
            <a:r>
              <a:rPr kumimoji="0" lang="en-US" altLang="zh-TW" dirty="0">
                <a:latin typeface="標楷體" pitchFamily="65" charset="-120"/>
              </a:rPr>
              <a:t> -&gt; 2001:288:500b:</a:t>
            </a:r>
            <a:r>
              <a:rPr kumimoji="0" lang="en-US" altLang="zh-TW" b="1" dirty="0">
                <a:solidFill>
                  <a:srgbClr val="FF0000"/>
                </a:solidFill>
                <a:latin typeface="標楷體" pitchFamily="65" charset="-120"/>
              </a:rPr>
              <a:t>48</a:t>
            </a:r>
            <a:r>
              <a:rPr kumimoji="0" lang="en-US" altLang="zh-TW" dirty="0">
                <a:solidFill>
                  <a:srgbClr val="FF0000"/>
                </a:solidFill>
                <a:latin typeface="標楷體" pitchFamily="65" charset="-120"/>
              </a:rPr>
              <a:t>::</a:t>
            </a:r>
            <a:r>
              <a:rPr kumimoji="0" lang="en-US" altLang="zh-TW" b="1" dirty="0">
                <a:solidFill>
                  <a:srgbClr val="FF0000"/>
                </a:solidFill>
                <a:latin typeface="標楷體" pitchFamily="65" charset="-120"/>
              </a:rPr>
              <a:t>46</a:t>
            </a:r>
            <a:r>
              <a:rPr kumimoji="0" lang="en-US" altLang="zh-TW" dirty="0">
                <a:solidFill>
                  <a:srgbClr val="FF0000"/>
                </a:solidFill>
                <a:latin typeface="標楷體" pitchFamily="65" charset="-120"/>
              </a:rPr>
              <a:t>/</a:t>
            </a:r>
            <a:r>
              <a:rPr kumimoji="0" lang="en-US" altLang="zh-TW" dirty="0">
                <a:solidFill>
                  <a:srgbClr val="000000"/>
                </a:solidFill>
                <a:latin typeface="標楷體" pitchFamily="65" charset="-120"/>
              </a:rPr>
              <a:t>64</a:t>
            </a:r>
            <a:endParaRPr kumimoji="0" lang="zh-TW" altLang="zh-TW" dirty="0">
              <a:solidFill>
                <a:srgbClr val="000000"/>
              </a:solidFill>
              <a:latin typeface="標楷體" pitchFamily="65" charset="-12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zh-TW" dirty="0">
                <a:latin typeface="標楷體" pitchFamily="65" charset="-120"/>
              </a:rPr>
              <a:t>註：</a:t>
            </a:r>
            <a:r>
              <a:rPr kumimoji="0" lang="en-US" altLang="zh-TW" dirty="0">
                <a:latin typeface="標楷體" pitchFamily="65" charset="-120"/>
              </a:rPr>
              <a:t>48</a:t>
            </a:r>
            <a:r>
              <a:rPr kumimoji="0" lang="zh-TW" altLang="zh-TW" dirty="0">
                <a:latin typeface="標楷體" pitchFamily="65" charset="-120"/>
              </a:rPr>
              <a:t>為</a:t>
            </a:r>
            <a:r>
              <a:rPr kumimoji="0" lang="en-US" altLang="zh-TW" dirty="0">
                <a:latin typeface="標楷體" pitchFamily="65" charset="-120"/>
              </a:rPr>
              <a:t>IPv4</a:t>
            </a:r>
            <a:r>
              <a:rPr kumimoji="0" lang="zh-TW" altLang="zh-TW" dirty="0">
                <a:latin typeface="標楷體" pitchFamily="65" charset="-120"/>
              </a:rPr>
              <a:t>及</a:t>
            </a:r>
            <a:r>
              <a:rPr kumimoji="0" lang="en-US" altLang="zh-TW" dirty="0">
                <a:latin typeface="標楷體" pitchFamily="65" charset="-120"/>
              </a:rPr>
              <a:t>IPv6</a:t>
            </a:r>
            <a:r>
              <a:rPr kumimoji="0" lang="zh-TW" altLang="zh-TW" dirty="0">
                <a:latin typeface="標楷體" pitchFamily="65" charset="-120"/>
              </a:rPr>
              <a:t>網段位址，</a:t>
            </a:r>
            <a:r>
              <a:rPr kumimoji="0" lang="en-US" altLang="zh-TW" dirty="0">
                <a:latin typeface="標楷體" pitchFamily="65" charset="-120"/>
              </a:rPr>
              <a:t>46</a:t>
            </a:r>
            <a:r>
              <a:rPr kumimoji="0" lang="zh-TW" altLang="zh-TW" dirty="0">
                <a:latin typeface="標楷體" pitchFamily="65" charset="-120"/>
              </a:rPr>
              <a:t>則為主機位址。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kumimoji="0" lang="zh-TW" altLang="zh-TW" dirty="0">
                <a:latin typeface="標楷體" pitchFamily="65" charset="-120"/>
              </a:rPr>
              <a:t>而</a:t>
            </a:r>
            <a:r>
              <a:rPr kumimoji="0" lang="en-US" altLang="zh-TW" dirty="0">
                <a:latin typeface="標楷體" pitchFamily="65" charset="-120"/>
              </a:rPr>
              <a:t>IP48</a:t>
            </a:r>
            <a:r>
              <a:rPr kumimoji="0" lang="zh-TW" altLang="zh-TW" dirty="0">
                <a:latin typeface="標楷體" pitchFamily="65" charset="-120"/>
              </a:rPr>
              <a:t>層的</a:t>
            </a:r>
            <a:r>
              <a:rPr kumimoji="0" lang="en-US" altLang="zh-TW" dirty="0">
                <a:latin typeface="標楷體" pitchFamily="65" charset="-120"/>
              </a:rPr>
              <a:t>IPv6 Gateway IP</a:t>
            </a:r>
            <a:r>
              <a:rPr kumimoji="0" lang="zh-TW" altLang="zh-TW" dirty="0">
                <a:latin typeface="標楷體" pitchFamily="65" charset="-120"/>
              </a:rPr>
              <a:t>則為</a:t>
            </a:r>
            <a:r>
              <a:rPr kumimoji="0" lang="en-US" altLang="zh-TW" dirty="0">
                <a:latin typeface="標楷體" pitchFamily="65" charset="-120"/>
              </a:rPr>
              <a:t>2001:288:500b:</a:t>
            </a:r>
            <a:r>
              <a:rPr kumimoji="0" lang="en-US" altLang="zh-TW" dirty="0">
                <a:solidFill>
                  <a:srgbClr val="FF0000"/>
                </a:solidFill>
                <a:latin typeface="標楷體" pitchFamily="65" charset="-120"/>
              </a:rPr>
              <a:t>48::</a:t>
            </a:r>
            <a:r>
              <a:rPr kumimoji="0" lang="en-US" altLang="zh-TW" b="1" dirty="0">
                <a:solidFill>
                  <a:srgbClr val="FF0000"/>
                </a:solidFill>
                <a:latin typeface="標楷體" pitchFamily="65" charset="-120"/>
              </a:rPr>
              <a:t>254</a:t>
            </a:r>
            <a:r>
              <a:rPr kumimoji="0" lang="en-US" altLang="zh-TW" dirty="0">
                <a:solidFill>
                  <a:srgbClr val="FF0000"/>
                </a:solidFill>
                <a:latin typeface="標楷體" pitchFamily="65" charset="-120"/>
              </a:rPr>
              <a:t>/</a:t>
            </a:r>
            <a:r>
              <a:rPr kumimoji="0" lang="en-US" altLang="zh-TW" dirty="0">
                <a:solidFill>
                  <a:srgbClr val="000000"/>
                </a:solidFill>
                <a:latin typeface="標楷體" pitchFamily="65" charset="-120"/>
              </a:rPr>
              <a:t>64</a:t>
            </a:r>
            <a:endParaRPr kumimoji="0" lang="zh-TW" altLang="zh-TW" dirty="0">
              <a:solidFill>
                <a:srgbClr val="000000"/>
              </a:solidFill>
              <a:latin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kumimoji="0" lang="zh-TW" altLang="zh-TW" dirty="0" smtClean="0">
              <a:latin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kumimoji="0" lang="zh-TW" altLang="en-US" dirty="0" smtClean="0">
              <a:latin typeface="標楷體" pitchFamily="65" charset="-120"/>
            </a:endParaRPr>
          </a:p>
        </p:txBody>
      </p:sp>
      <p:pic>
        <p:nvPicPr>
          <p:cNvPr id="27652" name="圖片 5" descr="p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077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563</Words>
  <Application>Microsoft Office PowerPoint</Application>
  <PresentationFormat>如螢幕大小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波形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ylou</dc:creator>
  <cp:lastModifiedBy>ylou</cp:lastModifiedBy>
  <cp:revision>1</cp:revision>
  <dcterms:created xsi:type="dcterms:W3CDTF">2012-10-29T01:49:45Z</dcterms:created>
  <dcterms:modified xsi:type="dcterms:W3CDTF">2012-10-29T01:50:34Z</dcterms:modified>
</cp:coreProperties>
</file>